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52"/>
  </p:notesMasterIdLst>
  <p:handoutMasterIdLst>
    <p:handoutMasterId r:id="rId53"/>
  </p:handoutMasterIdLst>
  <p:sldIdLst>
    <p:sldId id="356" r:id="rId3"/>
    <p:sldId id="307" r:id="rId4"/>
    <p:sldId id="308" r:id="rId5"/>
    <p:sldId id="309" r:id="rId6"/>
    <p:sldId id="310" r:id="rId7"/>
    <p:sldId id="311" r:id="rId8"/>
    <p:sldId id="312" r:id="rId9"/>
    <p:sldId id="313" r:id="rId10"/>
    <p:sldId id="314" r:id="rId11"/>
    <p:sldId id="315" r:id="rId12"/>
    <p:sldId id="316" r:id="rId13"/>
    <p:sldId id="317" r:id="rId14"/>
    <p:sldId id="318" r:id="rId15"/>
    <p:sldId id="319" r:id="rId16"/>
    <p:sldId id="320" r:id="rId17"/>
    <p:sldId id="321" r:id="rId18"/>
    <p:sldId id="322" r:id="rId19"/>
    <p:sldId id="323" r:id="rId20"/>
    <p:sldId id="324" r:id="rId21"/>
    <p:sldId id="325" r:id="rId22"/>
    <p:sldId id="326" r:id="rId23"/>
    <p:sldId id="327" r:id="rId24"/>
    <p:sldId id="328" r:id="rId25"/>
    <p:sldId id="329" r:id="rId26"/>
    <p:sldId id="330" r:id="rId27"/>
    <p:sldId id="331" r:id="rId28"/>
    <p:sldId id="332" r:id="rId29"/>
    <p:sldId id="333" r:id="rId30"/>
    <p:sldId id="334" r:id="rId31"/>
    <p:sldId id="335" r:id="rId32"/>
    <p:sldId id="336" r:id="rId33"/>
    <p:sldId id="337" r:id="rId34"/>
    <p:sldId id="338" r:id="rId35"/>
    <p:sldId id="339" r:id="rId36"/>
    <p:sldId id="340" r:id="rId37"/>
    <p:sldId id="341" r:id="rId38"/>
    <p:sldId id="342" r:id="rId39"/>
    <p:sldId id="343" r:id="rId40"/>
    <p:sldId id="344" r:id="rId41"/>
    <p:sldId id="345" r:id="rId42"/>
    <p:sldId id="346" r:id="rId43"/>
    <p:sldId id="349" r:id="rId44"/>
    <p:sldId id="350" r:id="rId45"/>
    <p:sldId id="351" r:id="rId46"/>
    <p:sldId id="352" r:id="rId47"/>
    <p:sldId id="353" r:id="rId48"/>
    <p:sldId id="354" r:id="rId49"/>
    <p:sldId id="355" r:id="rId50"/>
    <p:sldId id="347" r:id="rId51"/>
  </p:sldIdLst>
  <p:sldSz cx="9144000" cy="6858000" type="screen4x3"/>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15:guide id="1" orient="horz" pos="4065" userDrawn="1">
          <p15:clr>
            <a:srgbClr val="A4A3A4"/>
          </p15:clr>
        </p15:guide>
        <p15:guide id="2" pos="179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1581"/>
    <a:srgbClr val="641C6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05" autoAdjust="0"/>
    <p:restoredTop sz="96395" autoAdjust="0"/>
  </p:normalViewPr>
  <p:slideViewPr>
    <p:cSldViewPr snapToGrid="0" snapToObjects="1">
      <p:cViewPr varScale="1">
        <p:scale>
          <a:sx n="110" d="100"/>
          <a:sy n="110" d="100"/>
        </p:scale>
        <p:origin x="1266" y="108"/>
      </p:cViewPr>
      <p:guideLst>
        <p:guide orient="horz" pos="4065"/>
        <p:guide pos="1791"/>
      </p:guideLst>
    </p:cSldViewPr>
  </p:slideViewPr>
  <p:outlineViewPr>
    <p:cViewPr>
      <p:scale>
        <a:sx n="50" d="100"/>
        <a:sy n="50" d="100"/>
      </p:scale>
      <p:origin x="0" y="-4428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Header Placeholder 1"/>
          <p:cNvSpPr>
            <a:spLocks noGrp="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200"/>
            </a:lvl1pPr>
          </a:lstStyle>
          <a:p>
            <a:endParaRPr lang="en-US" altLang="en-US" dirty="0"/>
          </a:p>
        </p:txBody>
      </p:sp>
      <p:sp>
        <p:nvSpPr>
          <p:cNvPr id="17411" name="Date Placeholder 2"/>
          <p:cNvSpPr>
            <a:spLocks noGrp="1"/>
          </p:cNvSpPr>
          <p:nvPr>
            <p:ph type="dt" sz="quarter"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200"/>
            </a:lvl1pPr>
          </a:lstStyle>
          <a:p>
            <a:fld id="{AFF51B05-7239-4EE7-B7C7-C459D3280731}" type="datetimeFigureOut">
              <a:rPr lang="en-US" altLang="en-US"/>
              <a:pPr/>
              <a:t>6/12/2018</a:t>
            </a:fld>
            <a:endParaRPr lang="en-US" altLang="en-US" dirty="0"/>
          </a:p>
        </p:txBody>
      </p:sp>
      <p:sp>
        <p:nvSpPr>
          <p:cNvPr id="17412" name="Footer Placeholder 3"/>
          <p:cNvSpPr>
            <a:spLocks noGrp="1"/>
          </p:cNvSpPr>
          <p:nvPr>
            <p:ph type="ftr" sz="quarter" idx="2"/>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eaLnBrk="1" hangingPunct="1">
              <a:defRPr sz="1200"/>
            </a:lvl1pPr>
          </a:lstStyle>
          <a:p>
            <a:endParaRPr lang="en-US" altLang="en-US" dirty="0"/>
          </a:p>
        </p:txBody>
      </p:sp>
      <p:sp>
        <p:nvSpPr>
          <p:cNvPr id="17413" name="Slide Number Placeholder 4"/>
          <p:cNvSpPr>
            <a:spLocks noGrp="1"/>
          </p:cNvSpPr>
          <p:nvPr>
            <p:ph type="sldNum" sz="quarter" idx="3"/>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1" hangingPunct="1">
              <a:defRPr sz="1200"/>
            </a:lvl1pPr>
          </a:lstStyle>
          <a:p>
            <a:fld id="{645DD9BF-ED0C-47DD-860A-4E1A6A336D91}" type="slidenum">
              <a:rPr lang="en-US" altLang="en-US"/>
              <a:pPr/>
              <a:t>‹#›</a:t>
            </a:fld>
            <a:endParaRPr lang="en-US" alt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Shape 3"/>
          <p:cNvSpPr txBox="1">
            <a:spLocks noGrp="1"/>
          </p:cNvSpPr>
          <p:nvPr>
            <p:ph type="hdr" idx="2"/>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lvl1pPr eaLnBrk="1" hangingPunct="1">
              <a:defRPr sz="1200"/>
            </a:lvl1pPr>
          </a:lstStyle>
          <a:p>
            <a:endParaRPr lang="en-US" altLang="en-US" dirty="0"/>
          </a:p>
        </p:txBody>
      </p:sp>
      <p:sp>
        <p:nvSpPr>
          <p:cNvPr id="16387" name="Shape 4"/>
          <p:cNvSpPr txBox="1">
            <a:spLocks noGrp="1"/>
          </p:cNvSpPr>
          <p:nvPr>
            <p:ph type="dt" idx="10"/>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lvl1pPr algn="r" eaLnBrk="1" hangingPunct="1">
              <a:defRPr sz="1200"/>
            </a:lvl1pPr>
          </a:lstStyle>
          <a:p>
            <a:endParaRPr lang="en-US" altLang="en-US" dirty="0"/>
          </a:p>
        </p:txBody>
      </p:sp>
      <p:sp>
        <p:nvSpPr>
          <p:cNvPr id="16388" name="Shape 5"/>
          <p:cNvSpPr>
            <a:spLocks noGrp="1" noRot="1" noChangeAspect="1"/>
          </p:cNvSpPr>
          <p:nvPr>
            <p:ph type="sldImg" idx="3"/>
          </p:nvPr>
        </p:nvSpPr>
        <p:spPr bwMode="auto">
          <a:xfrm>
            <a:off x="1143000" y="685800"/>
            <a:ext cx="4572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 name="T10" fmla="*/ 0 w 120000"/>
              <a:gd name="T11" fmla="*/ 0 h 120000"/>
              <a:gd name="T12" fmla="*/ 120000 w 120000"/>
              <a:gd name="T13" fmla="*/ 120000 h 120000"/>
            </a:gdLst>
            <a:ahLst/>
            <a:cxnLst>
              <a:cxn ang="0">
                <a:pos x="T0" y="T1"/>
              </a:cxn>
              <a:cxn ang="0">
                <a:pos x="T2" y="T3"/>
              </a:cxn>
              <a:cxn ang="0">
                <a:pos x="T4" y="T5"/>
              </a:cxn>
              <a:cxn ang="0">
                <a:pos x="T6" y="T7"/>
              </a:cxn>
              <a:cxn ang="0">
                <a:pos x="T8" y="T9"/>
              </a:cxn>
            </a:cxnLst>
            <a:rect l="T10" t="T11" r="T12" b="T13"/>
            <a:pathLst>
              <a:path w="120000" h="120000" extrusionOk="0">
                <a:moveTo>
                  <a:pt x="0" y="0"/>
                </a:moveTo>
                <a:lnTo>
                  <a:pt x="120000" y="0"/>
                </a:lnTo>
                <a:lnTo>
                  <a:pt x="120000" y="120000"/>
                </a:lnTo>
                <a:lnTo>
                  <a:pt x="0" y="120000"/>
                </a:lnTo>
                <a:lnTo>
                  <a:pt x="0" y="0"/>
                </a:lnTo>
                <a:close/>
              </a:path>
            </a:pathLst>
          </a:custGeom>
          <a:noFill/>
          <a:ln w="12700" cap="flat"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6" name="Shape 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pPr lvl="0"/>
            <a:endParaRPr noProof="0">
              <a:sym typeface="Arial"/>
            </a:endParaRPr>
          </a:p>
        </p:txBody>
      </p:sp>
      <p:sp>
        <p:nvSpPr>
          <p:cNvPr id="16390" name="Shape 7"/>
          <p:cNvSpPr txBox="1">
            <a:spLocks noGrp="1"/>
          </p:cNvSpPr>
          <p:nvPr>
            <p:ph type="ftr" idx="11"/>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lvl1pPr eaLnBrk="1" hangingPunct="1">
              <a:defRPr sz="1200"/>
            </a:lvl1pPr>
          </a:lstStyle>
          <a:p>
            <a:endParaRPr lang="en-US" altLang="en-US" dirty="0"/>
          </a:p>
        </p:txBody>
      </p:sp>
      <p:sp>
        <p:nvSpPr>
          <p:cNvPr id="16391" name="Shape 8"/>
          <p:cNvSpPr txBox="1">
            <a:spLocks noGrp="1"/>
          </p:cNvSpPr>
          <p:nvPr>
            <p:ph type="sldNum" idx="12"/>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b" anchorCtr="0" compatLnSpc="1">
            <a:prstTxWarp prst="textNoShape">
              <a:avLst/>
            </a:prstTxWarp>
          </a:bodyPr>
          <a:lstStyle>
            <a:lvl1pPr algn="r" eaLnBrk="1" hangingPunct="1">
              <a:buSzPct val="25000"/>
              <a:defRPr sz="1200"/>
            </a:lvl1pPr>
          </a:lstStyle>
          <a:p>
            <a:fld id="{4AAE55A4-521D-47E8-B1A5-9FD4FF939049}" type="slidenum">
              <a:rPr lang="en-US" altLang="en-US"/>
              <a:pPr/>
              <a:t>‹#›</a:t>
            </a:fld>
            <a:endParaRPr lang="en-US" altLang="en-US" dirty="0"/>
          </a:p>
        </p:txBody>
      </p:sp>
    </p:spTree>
  </p:cSld>
  <p:clrMap bg1="lt1" tx1="dk1" bg2="dk2" tx2="lt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mn-ea"/>
        <a:cs typeface="+mn-cs"/>
      </a:defRPr>
    </a:lvl1pPr>
    <a:lvl2pPr marL="457200" algn="l" defTabSz="457200" rtl="0" fontAlgn="base">
      <a:spcBef>
        <a:spcPct val="30000"/>
      </a:spcBef>
      <a:spcAft>
        <a:spcPct val="0"/>
      </a:spcAft>
      <a:defRPr sz="1200" kern="1200">
        <a:solidFill>
          <a:schemeClr val="tx1"/>
        </a:solidFill>
        <a:latin typeface="+mn-lt"/>
        <a:ea typeface="+mn-ea"/>
        <a:cs typeface="+mn-cs"/>
      </a:defRPr>
    </a:lvl2pPr>
    <a:lvl3pPr marL="914400" algn="l" defTabSz="457200" rtl="0" fontAlgn="base">
      <a:spcBef>
        <a:spcPct val="30000"/>
      </a:spcBef>
      <a:spcAft>
        <a:spcPct val="0"/>
      </a:spcAft>
      <a:defRPr sz="1200" kern="1200">
        <a:solidFill>
          <a:schemeClr val="tx1"/>
        </a:solidFill>
        <a:latin typeface="+mn-lt"/>
        <a:ea typeface="+mn-ea"/>
        <a:cs typeface="+mn-cs"/>
      </a:defRPr>
    </a:lvl3pPr>
    <a:lvl4pPr marL="1371600" algn="l" defTabSz="457200" rtl="0" fontAlgn="base">
      <a:spcBef>
        <a:spcPct val="30000"/>
      </a:spcBef>
      <a:spcAft>
        <a:spcPct val="0"/>
      </a:spcAft>
      <a:defRPr sz="1200" kern="1200">
        <a:solidFill>
          <a:schemeClr val="tx1"/>
        </a:solidFill>
        <a:latin typeface="+mn-lt"/>
        <a:ea typeface="+mn-ea"/>
        <a:cs typeface="+mn-cs"/>
      </a:defRPr>
    </a:lvl4pPr>
    <a:lvl5pPr marL="1828800" algn="l" defTabSz="457200" rtl="0" fontAlgn="base">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73147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fld id="{4AAE55A4-521D-47E8-B1A5-9FD4FF939049}" type="slidenum">
              <a:rPr lang="en-US" altLang="en-US" smtClean="0"/>
              <a:pPr/>
              <a:t>8</a:t>
            </a:fld>
            <a:endParaRPr lang="en-US" altLang="en-US" dirty="0"/>
          </a:p>
        </p:txBody>
      </p:sp>
    </p:spTree>
    <p:extLst>
      <p:ext uri="{BB962C8B-B14F-4D97-AF65-F5344CB8AC3E}">
        <p14:creationId xmlns:p14="http://schemas.microsoft.com/office/powerpoint/2010/main" val="2944606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fld id="{4AAE55A4-521D-47E8-B1A5-9FD4FF939049}" type="slidenum">
              <a:rPr lang="en-US" altLang="en-US" smtClean="0"/>
              <a:pPr/>
              <a:t>12</a:t>
            </a:fld>
            <a:endParaRPr lang="en-US" altLang="en-US" dirty="0"/>
          </a:p>
        </p:txBody>
      </p:sp>
    </p:spTree>
    <p:extLst>
      <p:ext uri="{BB962C8B-B14F-4D97-AF65-F5344CB8AC3E}">
        <p14:creationId xmlns:p14="http://schemas.microsoft.com/office/powerpoint/2010/main" val="1518969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fld id="{4AAE55A4-521D-47E8-B1A5-9FD4FF939049}" type="slidenum">
              <a:rPr lang="en-US" altLang="en-US" smtClean="0"/>
              <a:pPr/>
              <a:t>30</a:t>
            </a:fld>
            <a:endParaRPr lang="en-US" altLang="en-US" dirty="0"/>
          </a:p>
        </p:txBody>
      </p:sp>
    </p:spTree>
    <p:extLst>
      <p:ext uri="{BB962C8B-B14F-4D97-AF65-F5344CB8AC3E}">
        <p14:creationId xmlns:p14="http://schemas.microsoft.com/office/powerpoint/2010/main" val="3737597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4" name="Shape 18"/>
          <p:cNvSpPr>
            <a:spLocks noChangeArrowheads="1"/>
          </p:cNvSpPr>
          <p:nvPr/>
        </p:nvSpPr>
        <p:spPr bwMode="auto">
          <a:xfrm>
            <a:off x="0" y="0"/>
            <a:ext cx="9144000" cy="3886200"/>
          </a:xfrm>
          <a:prstGeom prst="rect">
            <a:avLst/>
          </a:prstGeom>
          <a:solidFill>
            <a:srgbClr val="007FA3"/>
          </a:solidFill>
          <a:ln w="25400">
            <a:solidFill>
              <a:srgbClr val="007FA3"/>
            </a:solidFill>
            <a:round/>
            <a:headEnd/>
            <a:tailEnd/>
          </a:ln>
        </p:spPr>
        <p:txBody>
          <a:bodyPr lIns="91425" tIns="45700" rIns="91425" bIns="45700"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en-US" altLang="en-US" sz="1800" dirty="0">
              <a:solidFill>
                <a:srgbClr val="FFFFFF"/>
              </a:solidFil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5" name="Shape 21"/>
          <p:cNvSpPr txBox="1">
            <a:spLocks noGrp="1"/>
          </p:cNvSpPr>
          <p:nvPr>
            <p:ph type="ftr" idx="10"/>
          </p:nvPr>
        </p:nvSpPr>
        <p:spPr/>
        <p:txBody>
          <a:bodyPr/>
          <a:lstStyle>
            <a:lvl1pPr>
              <a:defRPr/>
            </a:lvl1pPr>
          </a:lstStyle>
          <a:p>
            <a:endParaRPr lang="en-US" altLang="en-US" dirty="0"/>
          </a:p>
        </p:txBody>
      </p:sp>
      <p:sp>
        <p:nvSpPr>
          <p:cNvPr id="6" name="Shape 22"/>
          <p:cNvSpPr txBox="1">
            <a:spLocks noGrp="1"/>
          </p:cNvSpPr>
          <p:nvPr>
            <p:ph type="dt" idx="11"/>
          </p:nvPr>
        </p:nvSpPr>
        <p:spPr/>
        <p:txBody>
          <a:bodyPr/>
          <a:lstStyle>
            <a:lvl1pPr>
              <a:defRPr/>
            </a:lvl1pPr>
          </a:lstStyle>
          <a:p>
            <a:endParaRPr lang="en-US" altLang="en-US" dirty="0"/>
          </a:p>
        </p:txBody>
      </p:sp>
      <p:sp>
        <p:nvSpPr>
          <p:cNvPr id="7" name="Shape 23"/>
          <p:cNvSpPr txBox="1">
            <a:spLocks noGrp="1"/>
          </p:cNvSpPr>
          <p:nvPr>
            <p:ph type="sldNum" idx="12"/>
          </p:nvPr>
        </p:nvSpPr>
        <p:spPr/>
        <p:txBody>
          <a:bodyPr/>
          <a:lstStyle>
            <a:lvl1pPr>
              <a:defRPr/>
            </a:lvl1pPr>
          </a:lstStyle>
          <a:p>
            <a:fld id="{D0D951C0-BB2D-4A2A-8489-B442930E6A3C}" type="slidenum">
              <a:rPr lang="en-US" altLang="en-US"/>
              <a:pPr/>
              <a:t>‹#›</a:t>
            </a:fld>
            <a:endParaRPr lang="en-US" altLang="en-US" dirty="0"/>
          </a:p>
        </p:txBody>
      </p:sp>
    </p:spTree>
    <p:extLst>
      <p:ext uri="{BB962C8B-B14F-4D97-AF65-F5344CB8AC3E}">
        <p14:creationId xmlns:p14="http://schemas.microsoft.com/office/powerpoint/2010/main" val="3625413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a:p>
          <a:p>
            <a:pPr lvl="1"/>
            <a:endParaRPr lang="en-US" dirty="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a:p>
          <a:p>
            <a:pPr lvl="1"/>
            <a:endParaRPr lang="en-US" dirty="0"/>
          </a:p>
          <a:p>
            <a:pPr lvl="2"/>
            <a:endParaRPr dirty="0"/>
          </a:p>
        </p:txBody>
      </p:sp>
      <p:sp>
        <p:nvSpPr>
          <p:cNvPr id="5" name="Shape 12"/>
          <p:cNvSpPr txBox="1">
            <a:spLocks noGrp="1"/>
          </p:cNvSpPr>
          <p:nvPr>
            <p:ph type="ftr" idx="12"/>
          </p:nvPr>
        </p:nvSpPr>
        <p:spPr>
          <a:ln/>
        </p:spPr>
        <p:txBody>
          <a:bodyPr/>
          <a:lstStyle>
            <a:lvl1pPr>
              <a:defRPr/>
            </a:lvl1pPr>
          </a:lstStyle>
          <a:p>
            <a:endParaRPr lang="en-US" altLang="en-US" dirty="0"/>
          </a:p>
        </p:txBody>
      </p:sp>
      <p:sp>
        <p:nvSpPr>
          <p:cNvPr id="6" name="Shape 13"/>
          <p:cNvSpPr txBox="1">
            <a:spLocks noGrp="1"/>
          </p:cNvSpPr>
          <p:nvPr>
            <p:ph type="dt" idx="13"/>
          </p:nvPr>
        </p:nvSpPr>
        <p:spPr>
          <a:ln/>
        </p:spPr>
        <p:txBody>
          <a:bodyPr/>
          <a:lstStyle>
            <a:lvl1pPr>
              <a:defRPr/>
            </a:lvl1pPr>
          </a:lstStyle>
          <a:p>
            <a:endParaRPr lang="en-US" altLang="en-US" dirty="0"/>
          </a:p>
        </p:txBody>
      </p:sp>
      <p:sp>
        <p:nvSpPr>
          <p:cNvPr id="7" name="Shape 14"/>
          <p:cNvSpPr txBox="1">
            <a:spLocks noGrp="1"/>
          </p:cNvSpPr>
          <p:nvPr>
            <p:ph type="sldNum" idx="14"/>
          </p:nvPr>
        </p:nvSpPr>
        <p:spPr>
          <a:ln/>
        </p:spPr>
        <p:txBody>
          <a:bodyPr/>
          <a:lstStyle>
            <a:lvl1pPr>
              <a:defRPr/>
            </a:lvl1pPr>
          </a:lstStyle>
          <a:p>
            <a:fld id="{E5EEC6D0-E1BC-43D3-A006-8150C2E5D127}" type="slidenum">
              <a:rPr lang="en-US" altLang="en-US"/>
              <a:pPr/>
              <a:t>‹#›</a:t>
            </a:fld>
            <a:endParaRPr lang="en-US" altLang="en-US" dirty="0"/>
          </a:p>
        </p:txBody>
      </p:sp>
    </p:spTree>
    <p:extLst>
      <p:ext uri="{BB962C8B-B14F-4D97-AF65-F5344CB8AC3E}">
        <p14:creationId xmlns:p14="http://schemas.microsoft.com/office/powerpoint/2010/main" val="3862632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2" name="Shape 80"/>
          <p:cNvSpPr txBox="1">
            <a:spLocks noGrp="1"/>
          </p:cNvSpPr>
          <p:nvPr>
            <p:ph type="ftr" idx="10"/>
          </p:nvPr>
        </p:nvSpPr>
        <p:spPr/>
        <p:txBody>
          <a:bodyPr/>
          <a:lstStyle>
            <a:lvl1pPr>
              <a:defRPr/>
            </a:lvl1pPr>
          </a:lstStyle>
          <a:p>
            <a:endParaRPr lang="en-US" altLang="en-US" dirty="0"/>
          </a:p>
        </p:txBody>
      </p:sp>
      <p:sp>
        <p:nvSpPr>
          <p:cNvPr id="3" name="Shape 81"/>
          <p:cNvSpPr txBox="1">
            <a:spLocks noGrp="1"/>
          </p:cNvSpPr>
          <p:nvPr>
            <p:ph type="dt" idx="11"/>
          </p:nvPr>
        </p:nvSpPr>
        <p:spPr/>
        <p:txBody>
          <a:bodyPr/>
          <a:lstStyle>
            <a:lvl1pPr>
              <a:defRPr>
                <a:solidFill>
                  <a:srgbClr val="000000"/>
                </a:solidFill>
              </a:defRPr>
            </a:lvl1pPr>
          </a:lstStyle>
          <a:p>
            <a:endParaRPr lang="en-US" altLang="en-US" dirty="0"/>
          </a:p>
        </p:txBody>
      </p:sp>
      <p:sp>
        <p:nvSpPr>
          <p:cNvPr id="4" name="Shape 82"/>
          <p:cNvSpPr txBox="1">
            <a:spLocks noGrp="1"/>
          </p:cNvSpPr>
          <p:nvPr>
            <p:ph type="sldNum" idx="12"/>
          </p:nvPr>
        </p:nvSpPr>
        <p:spPr/>
        <p:txBody>
          <a:bodyPr/>
          <a:lstStyle>
            <a:lvl1pPr>
              <a:defRPr>
                <a:solidFill>
                  <a:srgbClr val="000000"/>
                </a:solidFill>
              </a:defRPr>
            </a:lvl1pPr>
          </a:lstStyle>
          <a:p>
            <a:fld id="{CC397835-5889-466C-8500-3BBFEC8BD288}" type="slidenum">
              <a:rPr lang="en-US" altLang="en-US"/>
              <a:pPr/>
              <a:t>‹#›</a:t>
            </a:fld>
            <a:endParaRPr lang="en-US" altLang="en-US" dirty="0"/>
          </a:p>
        </p:txBody>
      </p:sp>
    </p:spTree>
    <p:extLst>
      <p:ext uri="{BB962C8B-B14F-4D97-AF65-F5344CB8AC3E}">
        <p14:creationId xmlns:p14="http://schemas.microsoft.com/office/powerpoint/2010/main" val="1138960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4"/>
          <p:cNvSpPr>
            <a:spLocks noGrp="1"/>
          </p:cNvSpPr>
          <p:nvPr>
            <p:ph type="ftr" sz="quarter" idx="10"/>
          </p:nvPr>
        </p:nvSpPr>
        <p:spPr/>
        <p:txBody>
          <a:bodyPr/>
          <a:lstStyle>
            <a:lvl1pPr>
              <a:defRPr/>
            </a:lvl1pPr>
          </a:lstStyle>
          <a:p>
            <a:endParaRPr lang="en-US" altLang="en-US" dirty="0"/>
          </a:p>
        </p:txBody>
      </p:sp>
      <p:sp>
        <p:nvSpPr>
          <p:cNvPr id="5" name="Date Placeholder 3"/>
          <p:cNvSpPr>
            <a:spLocks noGrp="1"/>
          </p:cNvSpPr>
          <p:nvPr>
            <p:ph type="dt" sz="half" idx="11"/>
          </p:nvPr>
        </p:nvSpPr>
        <p:spPr/>
        <p:txBody>
          <a:bodyPr/>
          <a:lstStyle>
            <a:lvl1pPr>
              <a:defRPr/>
            </a:lvl1pPr>
          </a:lstStyle>
          <a:p>
            <a:fld id="{262F3383-BE2B-4675-8255-3FF4C9270E7E}" type="datetimeFigureOut">
              <a:rPr lang="en-US" altLang="en-US"/>
              <a:pPr/>
              <a:t>6/12/2018</a:t>
            </a:fld>
            <a:endParaRPr lang="en-US" altLang="en-US" dirty="0"/>
          </a:p>
        </p:txBody>
      </p:sp>
      <p:sp>
        <p:nvSpPr>
          <p:cNvPr id="6" name="Slide Number Placeholder 5"/>
          <p:cNvSpPr>
            <a:spLocks noGrp="1"/>
          </p:cNvSpPr>
          <p:nvPr>
            <p:ph type="sldNum" sz="quarter" idx="12"/>
          </p:nvPr>
        </p:nvSpPr>
        <p:spPr/>
        <p:txBody>
          <a:bodyPr/>
          <a:lstStyle>
            <a:lvl1pPr algn="l">
              <a:buSzTx/>
              <a:defRPr sz="1400">
                <a:solidFill>
                  <a:srgbClr val="000000"/>
                </a:solidFill>
              </a:defRPr>
            </a:lvl1pPr>
          </a:lstStyle>
          <a:p>
            <a:fld id="{67A0ED27-B02D-458C-B3E2-33241F08B08E}" type="slidenum">
              <a:rPr lang="en-US" altLang="en-US"/>
              <a:pPr/>
              <a:t>‹#›</a:t>
            </a:fld>
            <a:endParaRPr lang="en-US" altLang="en-US" dirty="0"/>
          </a:p>
        </p:txBody>
      </p:sp>
    </p:spTree>
    <p:extLst>
      <p:ext uri="{BB962C8B-B14F-4D97-AF65-F5344CB8AC3E}">
        <p14:creationId xmlns:p14="http://schemas.microsoft.com/office/powerpoint/2010/main" val="1806418515"/>
      </p:ext>
    </p:extLst>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5"/>
          </p:nvPr>
        </p:nvSpPr>
        <p:spPr/>
        <p:txBody>
          <a:bodyPr/>
          <a:lstStyle>
            <a:lvl1pPr>
              <a:defRPr/>
            </a:lvl1pPr>
          </a:lstStyle>
          <a:p>
            <a:endParaRPr lang="en-US" altLang="en-US" dirty="0"/>
          </a:p>
        </p:txBody>
      </p:sp>
      <p:sp>
        <p:nvSpPr>
          <p:cNvPr id="7" name="Date Placeholder 3"/>
          <p:cNvSpPr>
            <a:spLocks noGrp="1"/>
          </p:cNvSpPr>
          <p:nvPr>
            <p:ph type="dt" sz="half" idx="16"/>
          </p:nvPr>
        </p:nvSpPr>
        <p:spPr/>
        <p:txBody>
          <a:bodyPr/>
          <a:lstStyle>
            <a:lvl1pPr>
              <a:defRPr/>
            </a:lvl1pPr>
          </a:lstStyle>
          <a:p>
            <a:fld id="{8989213E-2AE6-44B2-8701-2FFE82ECD50B}" type="datetimeFigureOut">
              <a:rPr lang="en-US" altLang="en-US"/>
              <a:pPr/>
              <a:t>6/12/2018</a:t>
            </a:fld>
            <a:endParaRPr lang="en-US" altLang="en-US" dirty="0"/>
          </a:p>
        </p:txBody>
      </p:sp>
      <p:sp>
        <p:nvSpPr>
          <p:cNvPr id="10" name="Slide Number Placeholder 5"/>
          <p:cNvSpPr>
            <a:spLocks noGrp="1"/>
          </p:cNvSpPr>
          <p:nvPr>
            <p:ph type="sldNum" sz="quarter" idx="17"/>
          </p:nvPr>
        </p:nvSpPr>
        <p:spPr/>
        <p:txBody>
          <a:bodyPr/>
          <a:lstStyle>
            <a:lvl1pPr algn="l">
              <a:buSzTx/>
              <a:defRPr sz="1400">
                <a:solidFill>
                  <a:srgbClr val="000000"/>
                </a:solidFill>
              </a:defRPr>
            </a:lvl1pPr>
          </a:lstStyle>
          <a:p>
            <a:fld id="{67E65BCF-69DF-492E-ABEE-D24B84484822}" type="slidenum">
              <a:rPr lang="en-US" altLang="en-US"/>
              <a:pPr/>
              <a:t>‹#›</a:t>
            </a:fld>
            <a:endParaRPr lang="en-US" altLang="en-US" dirty="0"/>
          </a:p>
        </p:txBody>
      </p:sp>
    </p:spTree>
    <p:extLst>
      <p:ext uri="{BB962C8B-B14F-4D97-AF65-F5344CB8AC3E}">
        <p14:creationId xmlns:p14="http://schemas.microsoft.com/office/powerpoint/2010/main" val="1853390762"/>
      </p:ext>
    </p:extLst>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p:cNvSpPr>
            <a:spLocks noGrp="1"/>
          </p:cNvSpPr>
          <p:nvPr>
            <p:ph type="ftr" sz="quarter" idx="16"/>
          </p:nvPr>
        </p:nvSpPr>
        <p:spPr/>
        <p:txBody>
          <a:bodyPr/>
          <a:lstStyle>
            <a:lvl1pPr>
              <a:defRPr/>
            </a:lvl1pPr>
          </a:lstStyle>
          <a:p>
            <a:endParaRPr lang="en-US" altLang="en-US" dirty="0"/>
          </a:p>
        </p:txBody>
      </p:sp>
      <p:sp>
        <p:nvSpPr>
          <p:cNvPr id="11" name="Date Placeholder 3"/>
          <p:cNvSpPr>
            <a:spLocks noGrp="1"/>
          </p:cNvSpPr>
          <p:nvPr>
            <p:ph type="dt" sz="half" idx="17"/>
          </p:nvPr>
        </p:nvSpPr>
        <p:spPr/>
        <p:txBody>
          <a:bodyPr/>
          <a:lstStyle>
            <a:lvl1pPr>
              <a:defRPr/>
            </a:lvl1pPr>
          </a:lstStyle>
          <a:p>
            <a:fld id="{5104747E-A893-4D9E-94FB-F87050F5A875}" type="datetimeFigureOut">
              <a:rPr lang="en-US" altLang="en-US"/>
              <a:pPr/>
              <a:t>6/12/2018</a:t>
            </a:fld>
            <a:endParaRPr lang="en-US" altLang="en-US" dirty="0"/>
          </a:p>
        </p:txBody>
      </p:sp>
      <p:sp>
        <p:nvSpPr>
          <p:cNvPr id="12" name="Slide Number Placeholder 5"/>
          <p:cNvSpPr>
            <a:spLocks noGrp="1"/>
          </p:cNvSpPr>
          <p:nvPr>
            <p:ph type="sldNum" sz="quarter" idx="18"/>
          </p:nvPr>
        </p:nvSpPr>
        <p:spPr/>
        <p:txBody>
          <a:bodyPr/>
          <a:lstStyle>
            <a:lvl1pPr algn="l">
              <a:buSzTx/>
              <a:defRPr sz="1400">
                <a:solidFill>
                  <a:srgbClr val="000000"/>
                </a:solidFill>
              </a:defRPr>
            </a:lvl1pPr>
          </a:lstStyle>
          <a:p>
            <a:fld id="{2893F9AD-BA58-487D-A72F-125BD8BD0E10}" type="slidenum">
              <a:rPr lang="en-US" altLang="en-US"/>
              <a:pPr/>
              <a:t>‹#›</a:t>
            </a:fld>
            <a:endParaRPr lang="en-US" altLang="en-US" dirty="0"/>
          </a:p>
        </p:txBody>
      </p:sp>
    </p:spTree>
    <p:extLst>
      <p:ext uri="{BB962C8B-B14F-4D97-AF65-F5344CB8AC3E}">
        <p14:creationId xmlns:p14="http://schemas.microsoft.com/office/powerpoint/2010/main" val="436871793"/>
      </p:ext>
    </p:extLst>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8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18"/>
          </p:nvPr>
        </p:nvSpPr>
        <p:spPr>
          <a:xfrm>
            <a:off x="4343400" y="4874552"/>
            <a:ext cx="3886200" cy="990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20"/>
          </p:nvPr>
        </p:nvSpPr>
        <p:spPr/>
        <p:txBody>
          <a:bodyPr/>
          <a:lstStyle>
            <a:lvl1pPr>
              <a:defRPr/>
            </a:lvl1pPr>
          </a:lstStyle>
          <a:p>
            <a:endParaRPr lang="en-US" altLang="en-US" dirty="0"/>
          </a:p>
        </p:txBody>
      </p:sp>
      <p:sp>
        <p:nvSpPr>
          <p:cNvPr id="16" name="Date Placeholder 3"/>
          <p:cNvSpPr>
            <a:spLocks noGrp="1"/>
          </p:cNvSpPr>
          <p:nvPr>
            <p:ph type="dt" sz="half" idx="21"/>
          </p:nvPr>
        </p:nvSpPr>
        <p:spPr/>
        <p:txBody>
          <a:bodyPr/>
          <a:lstStyle>
            <a:lvl1pPr>
              <a:defRPr/>
            </a:lvl1pPr>
          </a:lstStyle>
          <a:p>
            <a:fld id="{AFA5C8A2-E23E-4BB7-9608-FB9CAE37301A}" type="datetimeFigureOut">
              <a:rPr lang="en-US" altLang="en-US"/>
              <a:pPr/>
              <a:t>6/12/2018</a:t>
            </a:fld>
            <a:endParaRPr lang="en-US" altLang="en-US" dirty="0"/>
          </a:p>
        </p:txBody>
      </p:sp>
      <p:sp>
        <p:nvSpPr>
          <p:cNvPr id="17" name="Slide Number Placeholder 5"/>
          <p:cNvSpPr>
            <a:spLocks noGrp="1"/>
          </p:cNvSpPr>
          <p:nvPr>
            <p:ph type="sldNum" sz="quarter" idx="22"/>
          </p:nvPr>
        </p:nvSpPr>
        <p:spPr/>
        <p:txBody>
          <a:bodyPr/>
          <a:lstStyle>
            <a:lvl1pPr algn="l">
              <a:buSzTx/>
              <a:defRPr sz="1400">
                <a:solidFill>
                  <a:srgbClr val="000000"/>
                </a:solidFill>
              </a:defRPr>
            </a:lvl1pPr>
          </a:lstStyle>
          <a:p>
            <a:fld id="{3E29B468-742D-4F35-8157-6332BEF3CF3D}" type="slidenum">
              <a:rPr lang="en-US" altLang="en-US"/>
              <a:pPr/>
              <a:t>‹#›</a:t>
            </a:fld>
            <a:endParaRPr lang="en-US" altLang="en-US" dirty="0"/>
          </a:p>
        </p:txBody>
      </p:sp>
    </p:spTree>
    <p:extLst>
      <p:ext uri="{BB962C8B-B14F-4D97-AF65-F5344CB8AC3E}">
        <p14:creationId xmlns:p14="http://schemas.microsoft.com/office/powerpoint/2010/main" val="465570710"/>
      </p:ext>
    </p:extLst>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anchor="b"/>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7" name="Shape 42"/>
          <p:cNvSpPr txBox="1">
            <a:spLocks noGrp="1"/>
          </p:cNvSpPr>
          <p:nvPr>
            <p:ph type="ftr" idx="14"/>
          </p:nvPr>
        </p:nvSpPr>
        <p:spPr>
          <a:xfrm>
            <a:off x="93663" y="6165850"/>
            <a:ext cx="8596312" cy="234950"/>
          </a:xfrm>
        </p:spPr>
        <p:txBody>
          <a:bodyPr/>
          <a:lstStyle>
            <a:lvl1pPr>
              <a:defRPr/>
            </a:lvl1pPr>
          </a:lstStyle>
          <a:p>
            <a:endParaRPr lang="en-US" altLang="en-US" dirty="0"/>
          </a:p>
        </p:txBody>
      </p:sp>
      <p:sp>
        <p:nvSpPr>
          <p:cNvPr id="8" name="Shape 43"/>
          <p:cNvSpPr txBox="1">
            <a:spLocks noGrp="1"/>
          </p:cNvSpPr>
          <p:nvPr>
            <p:ph type="dt" idx="15"/>
          </p:nvPr>
        </p:nvSpPr>
        <p:spPr/>
        <p:txBody>
          <a:bodyPr/>
          <a:lstStyle>
            <a:lvl1pPr>
              <a:defRPr/>
            </a:lvl1pPr>
          </a:lstStyle>
          <a:p>
            <a:endParaRPr lang="en-US" altLang="en-US" dirty="0"/>
          </a:p>
        </p:txBody>
      </p:sp>
      <p:sp>
        <p:nvSpPr>
          <p:cNvPr id="10" name="Shape 44"/>
          <p:cNvSpPr txBox="1">
            <a:spLocks noGrp="1"/>
          </p:cNvSpPr>
          <p:nvPr>
            <p:ph type="sldNum" idx="16"/>
          </p:nvPr>
        </p:nvSpPr>
        <p:spPr/>
        <p:txBody>
          <a:bodyPr/>
          <a:lstStyle>
            <a:lvl1pPr>
              <a:defRPr/>
            </a:lvl1pPr>
          </a:lstStyle>
          <a:p>
            <a:fld id="{E2AE782E-0943-4C27-AF7F-4169A8589185}" type="slidenum">
              <a:rPr lang="en-US" altLang="en-US"/>
              <a:pPr/>
              <a:t>‹#›</a:t>
            </a:fld>
            <a:endParaRPr lang="en-US" altLang="en-US" dirty="0"/>
          </a:p>
        </p:txBody>
      </p:sp>
    </p:spTree>
    <p:extLst>
      <p:ext uri="{BB962C8B-B14F-4D97-AF65-F5344CB8AC3E}">
        <p14:creationId xmlns:p14="http://schemas.microsoft.com/office/powerpoint/2010/main" val="35768141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lvl1pPr>
              <a:defRPr/>
            </a:lvl1pPr>
          </a:lstStyle>
          <a:p>
            <a:endParaRPr lang="en-US" altLang="en-US" dirty="0"/>
          </a:p>
        </p:txBody>
      </p:sp>
      <p:sp>
        <p:nvSpPr>
          <p:cNvPr id="3" name="Date Placeholder 2"/>
          <p:cNvSpPr>
            <a:spLocks noGrp="1"/>
          </p:cNvSpPr>
          <p:nvPr>
            <p:ph type="dt" idx="11"/>
          </p:nvPr>
        </p:nvSpPr>
        <p:spPr/>
        <p:txBody>
          <a:bodyPr/>
          <a:lstStyle>
            <a:lvl1pPr>
              <a:defRPr/>
            </a:lvl1pPr>
          </a:lstStyle>
          <a:p>
            <a:endParaRPr lang="en-US" altLang="en-US" dirty="0"/>
          </a:p>
        </p:txBody>
      </p:sp>
      <p:sp>
        <p:nvSpPr>
          <p:cNvPr id="4" name="Slide Number Placeholder 3"/>
          <p:cNvSpPr>
            <a:spLocks noGrp="1"/>
          </p:cNvSpPr>
          <p:nvPr>
            <p:ph type="sldNum" idx="12"/>
          </p:nvPr>
        </p:nvSpPr>
        <p:spPr/>
        <p:txBody>
          <a:bodyPr/>
          <a:lstStyle>
            <a:lvl1pPr>
              <a:defRPr/>
            </a:lvl1pPr>
          </a:lstStyle>
          <a:p>
            <a:fld id="{957A688E-65D3-47BC-B838-CEC7B1D28F04}" type="slidenum">
              <a:rPr lang="en-US" altLang="en-US"/>
              <a:pPr/>
              <a:t>‹#›</a:t>
            </a:fld>
            <a:endParaRPr lang="en-US" altLang="en-US" dirty="0"/>
          </a:p>
        </p:txBody>
      </p:sp>
    </p:spTree>
    <p:extLst>
      <p:ext uri="{BB962C8B-B14F-4D97-AF65-F5344CB8AC3E}">
        <p14:creationId xmlns:p14="http://schemas.microsoft.com/office/powerpoint/2010/main" val="2273523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anchor="b"/>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 name="Shape 56"/>
          <p:cNvSpPr txBox="1">
            <a:spLocks noGrp="1"/>
          </p:cNvSpPr>
          <p:nvPr>
            <p:ph type="ftr" idx="10"/>
          </p:nvPr>
        </p:nvSpPr>
        <p:spPr/>
        <p:txBody>
          <a:bodyPr/>
          <a:lstStyle>
            <a:lvl1pPr>
              <a:defRPr/>
            </a:lvl1pPr>
          </a:lstStyle>
          <a:p>
            <a:endParaRPr lang="en-US" altLang="en-US" dirty="0"/>
          </a:p>
        </p:txBody>
      </p:sp>
      <p:sp>
        <p:nvSpPr>
          <p:cNvPr id="5" name="Shape 57"/>
          <p:cNvSpPr txBox="1">
            <a:spLocks noGrp="1"/>
          </p:cNvSpPr>
          <p:nvPr>
            <p:ph type="dt" idx="11"/>
          </p:nvPr>
        </p:nvSpPr>
        <p:spPr/>
        <p:txBody>
          <a:bodyPr/>
          <a:lstStyle>
            <a:lvl1pPr>
              <a:defRPr>
                <a:solidFill>
                  <a:srgbClr val="000000"/>
                </a:solidFill>
              </a:defRPr>
            </a:lvl1pPr>
          </a:lstStyle>
          <a:p>
            <a:endParaRPr lang="en-US" altLang="en-US" dirty="0"/>
          </a:p>
        </p:txBody>
      </p:sp>
      <p:sp>
        <p:nvSpPr>
          <p:cNvPr id="6" name="Shape 58"/>
          <p:cNvSpPr txBox="1">
            <a:spLocks noGrp="1"/>
          </p:cNvSpPr>
          <p:nvPr>
            <p:ph type="sldNum" idx="12"/>
          </p:nvPr>
        </p:nvSpPr>
        <p:spPr/>
        <p:txBody>
          <a:bodyPr/>
          <a:lstStyle>
            <a:lvl1pPr>
              <a:defRPr>
                <a:solidFill>
                  <a:srgbClr val="000000"/>
                </a:solidFill>
              </a:defRPr>
            </a:lvl1pPr>
          </a:lstStyle>
          <a:p>
            <a:fld id="{CF2F40AD-9CBF-4440-B25F-BD0B8F5DD813}" type="slidenum">
              <a:rPr lang="en-US" altLang="en-US"/>
              <a:pPr/>
              <a:t>‹#›</a:t>
            </a:fld>
            <a:endParaRPr lang="en-US" altLang="en-US" dirty="0"/>
          </a:p>
        </p:txBody>
      </p:sp>
    </p:spTree>
    <p:extLst>
      <p:ext uri="{BB962C8B-B14F-4D97-AF65-F5344CB8AC3E}">
        <p14:creationId xmlns:p14="http://schemas.microsoft.com/office/powerpoint/2010/main" val="1473410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a:p>
            <a:pPr lvl="1"/>
            <a:endParaRPr lang="en-IN" dirty="0"/>
          </a:p>
          <a:p>
            <a:pPr lvl="2"/>
            <a:endParaRPr lang="en-IN" dirty="0"/>
          </a:p>
        </p:txBody>
      </p:sp>
    </p:spTree>
    <p:extLst>
      <p:ext uri="{BB962C8B-B14F-4D97-AF65-F5344CB8AC3E}">
        <p14:creationId xmlns:p14="http://schemas.microsoft.com/office/powerpoint/2010/main" val="1534545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34069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9"/>
          </p:nvPr>
        </p:nvSpPr>
        <p:spPr>
          <a:xfrm>
            <a:off x="3657601" y="6418263"/>
            <a:ext cx="479834" cy="2984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20"/>
          </p:nvPr>
        </p:nvSpPr>
        <p:spPr>
          <a:xfrm>
            <a:off x="5503863" y="6418263"/>
            <a:ext cx="453317"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21"/>
          </p:nvPr>
        </p:nvSpPr>
        <p:spPr>
          <a:xfrm>
            <a:off x="7200900" y="6418263"/>
            <a:ext cx="576027"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22"/>
          </p:nvPr>
        </p:nvSpPr>
        <p:spPr>
          <a:xfrm flipH="1">
            <a:off x="7976101" y="6418263"/>
            <a:ext cx="778599"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8133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anchor="b"/>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6" name="Shape 42"/>
          <p:cNvSpPr txBox="1">
            <a:spLocks noGrp="1"/>
          </p:cNvSpPr>
          <p:nvPr>
            <p:ph type="ftr" idx="10"/>
          </p:nvPr>
        </p:nvSpPr>
        <p:spPr>
          <a:xfrm>
            <a:off x="93663" y="6165850"/>
            <a:ext cx="8596312" cy="234950"/>
          </a:xfrm>
        </p:spPr>
        <p:txBody>
          <a:bodyPr/>
          <a:lstStyle>
            <a:lvl1pPr>
              <a:defRPr/>
            </a:lvl1pPr>
          </a:lstStyle>
          <a:p>
            <a:endParaRPr lang="en-US" altLang="en-US" dirty="0"/>
          </a:p>
        </p:txBody>
      </p:sp>
      <p:sp>
        <p:nvSpPr>
          <p:cNvPr id="7" name="Shape 43"/>
          <p:cNvSpPr txBox="1">
            <a:spLocks noGrp="1"/>
          </p:cNvSpPr>
          <p:nvPr>
            <p:ph type="dt" idx="11"/>
          </p:nvPr>
        </p:nvSpPr>
        <p:spPr/>
        <p:txBody>
          <a:bodyPr/>
          <a:lstStyle>
            <a:lvl1pPr>
              <a:defRPr/>
            </a:lvl1pPr>
          </a:lstStyle>
          <a:p>
            <a:endParaRPr lang="en-US" altLang="en-US" dirty="0"/>
          </a:p>
        </p:txBody>
      </p:sp>
      <p:sp>
        <p:nvSpPr>
          <p:cNvPr id="8" name="Shape 44"/>
          <p:cNvSpPr txBox="1">
            <a:spLocks noGrp="1"/>
          </p:cNvSpPr>
          <p:nvPr>
            <p:ph type="sldNum" idx="12"/>
          </p:nvPr>
        </p:nvSpPr>
        <p:spPr/>
        <p:txBody>
          <a:bodyPr/>
          <a:lstStyle>
            <a:lvl1pPr>
              <a:defRPr/>
            </a:lvl1pPr>
          </a:lstStyle>
          <a:p>
            <a:fld id="{09BABA6C-C491-444A-8F66-6BB5A295B3C4}" type="slidenum">
              <a:rPr lang="en-US" altLang="en-US"/>
              <a:pPr/>
              <a:t>‹#›</a:t>
            </a:fld>
            <a:endParaRPr lang="en-US" altLang="en-US" dirty="0"/>
          </a:p>
        </p:txBody>
      </p:sp>
    </p:spTree>
    <p:extLst>
      <p:ext uri="{BB962C8B-B14F-4D97-AF65-F5344CB8AC3E}">
        <p14:creationId xmlns:p14="http://schemas.microsoft.com/office/powerpoint/2010/main" val="340214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5" name="Shape 12"/>
          <p:cNvSpPr txBox="1">
            <a:spLocks noGrp="1"/>
          </p:cNvSpPr>
          <p:nvPr>
            <p:ph type="ftr" idx="12"/>
          </p:nvPr>
        </p:nvSpPr>
        <p:spPr>
          <a:ln/>
        </p:spPr>
        <p:txBody>
          <a:bodyPr/>
          <a:lstStyle>
            <a:lvl1pPr>
              <a:defRPr/>
            </a:lvl1pPr>
          </a:lstStyle>
          <a:p>
            <a:endParaRPr lang="en-US" altLang="en-US" dirty="0"/>
          </a:p>
        </p:txBody>
      </p:sp>
      <p:sp>
        <p:nvSpPr>
          <p:cNvPr id="6" name="Shape 13"/>
          <p:cNvSpPr txBox="1">
            <a:spLocks noGrp="1"/>
          </p:cNvSpPr>
          <p:nvPr>
            <p:ph type="dt" idx="13"/>
          </p:nvPr>
        </p:nvSpPr>
        <p:spPr>
          <a:ln/>
        </p:spPr>
        <p:txBody>
          <a:bodyPr/>
          <a:lstStyle>
            <a:lvl1pPr>
              <a:defRPr/>
            </a:lvl1pPr>
          </a:lstStyle>
          <a:p>
            <a:endParaRPr lang="en-US" altLang="en-US" dirty="0"/>
          </a:p>
        </p:txBody>
      </p:sp>
      <p:sp>
        <p:nvSpPr>
          <p:cNvPr id="7" name="Shape 14"/>
          <p:cNvSpPr txBox="1">
            <a:spLocks noGrp="1"/>
          </p:cNvSpPr>
          <p:nvPr>
            <p:ph type="sldNum" idx="14"/>
          </p:nvPr>
        </p:nvSpPr>
        <p:spPr>
          <a:ln/>
        </p:spPr>
        <p:txBody>
          <a:bodyPr/>
          <a:lstStyle>
            <a:lvl1pPr>
              <a:defRPr/>
            </a:lvl1pPr>
          </a:lstStyle>
          <a:p>
            <a:fld id="{DB64F86B-42B9-444F-BD9D-BAEBAE8E6A97}" type="slidenum">
              <a:rPr lang="en-US" altLang="en-US"/>
              <a:pPr/>
              <a:t>‹#›</a:t>
            </a:fld>
            <a:endParaRPr lang="en-US" altLang="en-US" dirty="0"/>
          </a:p>
        </p:txBody>
      </p:sp>
    </p:spTree>
    <p:extLst>
      <p:ext uri="{BB962C8B-B14F-4D97-AF65-F5344CB8AC3E}">
        <p14:creationId xmlns:p14="http://schemas.microsoft.com/office/powerpoint/2010/main" val="2482440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4" name="Shape 12"/>
          <p:cNvSpPr txBox="1">
            <a:spLocks noGrp="1"/>
          </p:cNvSpPr>
          <p:nvPr>
            <p:ph type="ftr" idx="12"/>
          </p:nvPr>
        </p:nvSpPr>
        <p:spPr>
          <a:ln/>
        </p:spPr>
        <p:txBody>
          <a:bodyPr/>
          <a:lstStyle>
            <a:lvl1pPr>
              <a:defRPr/>
            </a:lvl1pPr>
          </a:lstStyle>
          <a:p>
            <a:endParaRPr lang="en-US" altLang="en-US" dirty="0"/>
          </a:p>
        </p:txBody>
      </p:sp>
      <p:sp>
        <p:nvSpPr>
          <p:cNvPr id="5" name="Shape 13"/>
          <p:cNvSpPr txBox="1">
            <a:spLocks noGrp="1"/>
          </p:cNvSpPr>
          <p:nvPr>
            <p:ph type="dt" idx="13"/>
          </p:nvPr>
        </p:nvSpPr>
        <p:spPr>
          <a:ln/>
        </p:spPr>
        <p:txBody>
          <a:bodyPr/>
          <a:lstStyle>
            <a:lvl1pPr>
              <a:defRPr/>
            </a:lvl1pPr>
          </a:lstStyle>
          <a:p>
            <a:endParaRPr lang="en-US" altLang="en-US" dirty="0"/>
          </a:p>
        </p:txBody>
      </p:sp>
      <p:sp>
        <p:nvSpPr>
          <p:cNvPr id="6" name="Shape 14"/>
          <p:cNvSpPr txBox="1">
            <a:spLocks noGrp="1"/>
          </p:cNvSpPr>
          <p:nvPr>
            <p:ph type="sldNum" idx="14"/>
          </p:nvPr>
        </p:nvSpPr>
        <p:spPr>
          <a:ln/>
        </p:spPr>
        <p:txBody>
          <a:bodyPr/>
          <a:lstStyle>
            <a:lvl1pPr>
              <a:defRPr/>
            </a:lvl1pPr>
          </a:lstStyle>
          <a:p>
            <a:fld id="{EB22A81C-F5A3-47EB-B370-ED21D4176255}" type="slidenum">
              <a:rPr lang="en-US" altLang="en-US"/>
              <a:pPr/>
              <a:t>‹#›</a:t>
            </a:fld>
            <a:endParaRPr lang="en-US" altLang="en-US" dirty="0"/>
          </a:p>
        </p:txBody>
      </p:sp>
    </p:spTree>
    <p:extLst>
      <p:ext uri="{BB962C8B-B14F-4D97-AF65-F5344CB8AC3E}">
        <p14:creationId xmlns:p14="http://schemas.microsoft.com/office/powerpoint/2010/main" val="3396619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 name="Shape 12"/>
          <p:cNvSpPr txBox="1">
            <a:spLocks noGrp="1"/>
          </p:cNvSpPr>
          <p:nvPr>
            <p:ph type="ftr" idx="12"/>
          </p:nvPr>
        </p:nvSpPr>
        <p:spPr>
          <a:ln/>
        </p:spPr>
        <p:txBody>
          <a:bodyPr/>
          <a:lstStyle>
            <a:lvl1pPr>
              <a:defRPr/>
            </a:lvl1pPr>
          </a:lstStyle>
          <a:p>
            <a:endParaRPr lang="en-US" altLang="en-US" dirty="0"/>
          </a:p>
        </p:txBody>
      </p:sp>
      <p:sp>
        <p:nvSpPr>
          <p:cNvPr id="4" name="Shape 13"/>
          <p:cNvSpPr txBox="1">
            <a:spLocks noGrp="1"/>
          </p:cNvSpPr>
          <p:nvPr>
            <p:ph type="dt" idx="13"/>
          </p:nvPr>
        </p:nvSpPr>
        <p:spPr>
          <a:ln/>
        </p:spPr>
        <p:txBody>
          <a:bodyPr/>
          <a:lstStyle>
            <a:lvl1pPr>
              <a:defRPr/>
            </a:lvl1pPr>
          </a:lstStyle>
          <a:p>
            <a:endParaRPr lang="en-US" altLang="en-US" dirty="0"/>
          </a:p>
        </p:txBody>
      </p:sp>
      <p:sp>
        <p:nvSpPr>
          <p:cNvPr id="5" name="Shape 14"/>
          <p:cNvSpPr txBox="1">
            <a:spLocks noGrp="1"/>
          </p:cNvSpPr>
          <p:nvPr>
            <p:ph type="sldNum" idx="14"/>
          </p:nvPr>
        </p:nvSpPr>
        <p:spPr>
          <a:ln/>
        </p:spPr>
        <p:txBody>
          <a:bodyPr/>
          <a:lstStyle>
            <a:lvl1pPr>
              <a:defRPr/>
            </a:lvl1pPr>
          </a:lstStyle>
          <a:p>
            <a:fld id="{AD5833D9-3DC5-4995-B1B2-4591F49C1E8B}" type="slidenum">
              <a:rPr lang="en-US" altLang="en-US"/>
              <a:pPr/>
              <a:t>‹#›</a:t>
            </a:fld>
            <a:endParaRPr lang="en-US" altLang="en-US" dirty="0"/>
          </a:p>
        </p:txBody>
      </p:sp>
    </p:spTree>
    <p:extLst>
      <p:ext uri="{BB962C8B-B14F-4D97-AF65-F5344CB8AC3E}">
        <p14:creationId xmlns:p14="http://schemas.microsoft.com/office/powerpoint/2010/main" val="110365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hape 10"/>
          <p:cNvSpPr txBox="1">
            <a:spLocks noGrp="1"/>
          </p:cNvSpPr>
          <p:nvPr>
            <p:ph type="title"/>
          </p:nvPr>
        </p:nvSpPr>
        <p:spPr bwMode="auto">
          <a:xfrm>
            <a:off x="457200" y="215900"/>
            <a:ext cx="82296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1027" name="Shape 11"/>
          <p:cNvSpPr txBox="1">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8" name="Shape 12"/>
          <p:cNvSpPr txBox="1">
            <a:spLocks noGrp="1"/>
          </p:cNvSpPr>
          <p:nvPr>
            <p:ph type="ftr" idx="11"/>
          </p:nvPr>
        </p:nvSpPr>
        <p:spPr bwMode="auto">
          <a:xfrm>
            <a:off x="93663" y="6172200"/>
            <a:ext cx="8596312"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lvl1pPr eaLnBrk="1" hangingPunct="1">
              <a:defRPr sz="1100"/>
            </a:lvl1pPr>
          </a:lstStyle>
          <a:p>
            <a:endParaRPr lang="en-US" altLang="en-US" dirty="0"/>
          </a:p>
        </p:txBody>
      </p:sp>
      <p:sp>
        <p:nvSpPr>
          <p:cNvPr id="1029" name="Shape 13"/>
          <p:cNvSpPr txBox="1">
            <a:spLocks noGrp="1"/>
          </p:cNvSpPr>
          <p:nvPr>
            <p:ph type="dt" idx="10"/>
          </p:nvPr>
        </p:nvSpPr>
        <p:spPr bwMode="auto">
          <a:xfrm>
            <a:off x="6335713" y="112713"/>
            <a:ext cx="21336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algn="r" eaLnBrk="1" hangingPunct="1">
              <a:defRPr sz="900">
                <a:solidFill>
                  <a:srgbClr val="FFFFFF"/>
                </a:solidFill>
              </a:defRPr>
            </a:lvl1pPr>
          </a:lstStyle>
          <a:p>
            <a:endParaRPr lang="en-US" altLang="en-US" dirty="0"/>
          </a:p>
        </p:txBody>
      </p:sp>
      <p:sp>
        <p:nvSpPr>
          <p:cNvPr id="1030" name="Shape 14"/>
          <p:cNvSpPr txBox="1">
            <a:spLocks noGrp="1"/>
          </p:cNvSpPr>
          <p:nvPr>
            <p:ph type="sldNum" idx="12"/>
          </p:nvPr>
        </p:nvSpPr>
        <p:spPr bwMode="auto">
          <a:xfrm>
            <a:off x="8469313" y="112713"/>
            <a:ext cx="55245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lvl1pPr algn="r" eaLnBrk="1" hangingPunct="1">
              <a:buSzPct val="25000"/>
              <a:defRPr sz="900">
                <a:solidFill>
                  <a:srgbClr val="FFFFFF"/>
                </a:solidFill>
              </a:defRPr>
            </a:lvl1pPr>
          </a:lstStyle>
          <a:p>
            <a:fld id="{23DCF775-6AAD-4462-A2B0-DC3574C1CB2D}" type="slidenum">
              <a:rPr lang="en-US" altLang="en-US"/>
              <a:pPr/>
              <a:t>‹#›</a:t>
            </a:fld>
            <a:endParaRPr lang="en-US" altLang="en-US" dirty="0"/>
          </a:p>
        </p:txBody>
      </p:sp>
      <p:pic>
        <p:nvPicPr>
          <p:cNvPr id="1031" name="Shape 15" descr="Pearson Logo"/>
          <p:cNvPicPr preferRelativeResize="0">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4500" y="6429375"/>
            <a:ext cx="91757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5"/>
          <p:cNvSpPr txBox="1">
            <a:spLocks/>
          </p:cNvSpPr>
          <p:nvPr userDrawn="1"/>
        </p:nvSpPr>
        <p:spPr>
          <a:xfrm>
            <a:off x="2713038" y="6461125"/>
            <a:ext cx="6046787" cy="228600"/>
          </a:xfrm>
          <a:prstGeom prst="rect">
            <a:avLst/>
          </a:prstGeom>
        </p:spPr>
        <p:txBody>
          <a:bodyPr anchor="ctr"/>
          <a:lstStyle>
            <a:defPPr marR="0" lvl="0" algn="l" rtl="0">
              <a:lnSpc>
                <a:spcPct val="100000"/>
              </a:lnSpc>
              <a:spcBef>
                <a:spcPts val="0"/>
              </a:spcBef>
              <a:spcAft>
                <a:spcPts val="0"/>
              </a:spcAft>
            </a:defPPr>
            <a:lvl1pPr marL="255588" indent="-255588"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eaLnBrk="1" hangingPunct="1"/>
            <a:r>
              <a:rPr lang="en-US" altLang="en-US" sz="1200" kern="0" dirty="0">
                <a:solidFill>
                  <a:schemeClr val="tx1"/>
                </a:solidFill>
                <a:latin typeface="Verdana" panose="020B0604030504040204" pitchFamily="34" charset="0"/>
                <a:cs typeface="Arial" panose="020B0604020202020204" pitchFamily="34" charset="0"/>
              </a:rPr>
              <a:t>Copyright © 2019, 2017, 2015 Pearson Education, Inc. All Rights Reserved</a:t>
            </a:r>
          </a:p>
        </p:txBody>
      </p:sp>
    </p:spTree>
  </p:cSld>
  <p:clrMap bg1="lt1" tx1="dk1" bg2="dk2" tx2="lt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07" r:id="rId7"/>
    <p:sldLayoutId id="2147483708" r:id="rId8"/>
    <p:sldLayoutId id="2147483709" r:id="rId9"/>
    <p:sldLayoutId id="2147483710" r:id="rId10"/>
    <p:sldLayoutId id="2147483717" r:id="rId11"/>
    <p:sldLayoutId id="2147483718" r:id="rId12"/>
    <p:sldLayoutId id="2147483719" r:id="rId13"/>
    <p:sldLayoutId id="2147483720" r:id="rId14"/>
    <p:sldLayoutId id="2147483721" r:id="rId15"/>
  </p:sldLayoutIdLst>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defPPr marR="0" lvl="0" algn="l" rtl="0">
        <a:lnSpc>
          <a:spcPct val="100000"/>
        </a:lnSpc>
        <a:spcBef>
          <a:spcPts val="0"/>
        </a:spcBef>
        <a:spcAft>
          <a:spcPts val="0"/>
        </a:spcAft>
      </a:defPPr>
      <a:lvl1pPr marL="255588" indent="-255588"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Shape 10"/>
          <p:cNvSpPr txBox="1">
            <a:spLocks noGrp="1"/>
          </p:cNvSpPr>
          <p:nvPr>
            <p:ph type="title"/>
          </p:nvPr>
        </p:nvSpPr>
        <p:spPr bwMode="auto">
          <a:xfrm>
            <a:off x="457200" y="215900"/>
            <a:ext cx="82296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2051" name="Shape 11"/>
          <p:cNvSpPr txBox="1">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2052" name="Shape 12"/>
          <p:cNvSpPr txBox="1">
            <a:spLocks noGrp="1"/>
          </p:cNvSpPr>
          <p:nvPr>
            <p:ph type="ftr" idx="11"/>
          </p:nvPr>
        </p:nvSpPr>
        <p:spPr bwMode="auto">
          <a:xfrm>
            <a:off x="93663" y="6172200"/>
            <a:ext cx="8596312"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lvl1pPr eaLnBrk="1" hangingPunct="1">
              <a:defRPr sz="1100"/>
            </a:lvl1pPr>
          </a:lstStyle>
          <a:p>
            <a:endParaRPr lang="en-US" altLang="en-US" dirty="0"/>
          </a:p>
        </p:txBody>
      </p:sp>
      <p:sp>
        <p:nvSpPr>
          <p:cNvPr id="2053" name="Shape 13"/>
          <p:cNvSpPr txBox="1">
            <a:spLocks noGrp="1"/>
          </p:cNvSpPr>
          <p:nvPr>
            <p:ph type="dt" idx="10"/>
          </p:nvPr>
        </p:nvSpPr>
        <p:spPr bwMode="auto">
          <a:xfrm>
            <a:off x="6335713" y="112713"/>
            <a:ext cx="21336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algn="r" eaLnBrk="1" hangingPunct="1">
              <a:defRPr sz="900">
                <a:solidFill>
                  <a:srgbClr val="FFFFFF"/>
                </a:solidFill>
              </a:defRPr>
            </a:lvl1pPr>
          </a:lstStyle>
          <a:p>
            <a:endParaRPr lang="en-US" altLang="en-US" dirty="0"/>
          </a:p>
        </p:txBody>
      </p:sp>
      <p:sp>
        <p:nvSpPr>
          <p:cNvPr id="2054" name="Shape 14"/>
          <p:cNvSpPr txBox="1">
            <a:spLocks noGrp="1"/>
          </p:cNvSpPr>
          <p:nvPr>
            <p:ph type="sldNum" idx="12"/>
          </p:nvPr>
        </p:nvSpPr>
        <p:spPr bwMode="auto">
          <a:xfrm>
            <a:off x="8469313" y="112713"/>
            <a:ext cx="55245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lvl1pPr algn="r" eaLnBrk="1" hangingPunct="1">
              <a:buSzPct val="25000"/>
              <a:defRPr sz="900">
                <a:solidFill>
                  <a:srgbClr val="FFFFFF"/>
                </a:solidFill>
              </a:defRPr>
            </a:lvl1pPr>
          </a:lstStyle>
          <a:p>
            <a:fld id="{0D6A9A9E-7872-45B9-A14E-35B0537E7EC6}" type="slidenum">
              <a:rPr lang="en-US" altLang="en-US"/>
              <a:pPr/>
              <a:t>‹#›</a:t>
            </a:fld>
            <a:endParaRPr lang="en-US" altLang="en-US" dirty="0"/>
          </a:p>
        </p:txBody>
      </p:sp>
      <p:pic>
        <p:nvPicPr>
          <p:cNvPr id="2055" name="Shape 15" descr="Pearson Logo"/>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500" y="6429375"/>
            <a:ext cx="91757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dk2" tx2="lt2" accent1="accent1" accent2="accent2" accent3="accent3" accent4="accent4" accent5="accent5" accent6="accent6" hlink="hlink" folHlink="folHlink"/>
  <p:sldLayoutIdLst>
    <p:sldLayoutId id="2147483722" r:id="rId1"/>
    <p:sldLayoutId id="2147483723" r:id="rId2"/>
  </p:sldLayoutIdLst>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defPPr marR="0" lvl="0" algn="l" rtl="0">
        <a:lnSpc>
          <a:spcPct val="100000"/>
        </a:lnSpc>
        <a:spcBef>
          <a:spcPts val="0"/>
        </a:spcBef>
        <a:spcAft>
          <a:spcPts val="0"/>
        </a:spcAft>
      </a:defPPr>
      <a:lvl1pPr marL="255588" indent="-255588"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www.w3.org/TR/WCAG20/Overview"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www.w3.org/WAI/WCAG20/quickref"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meyerweb.com/eric/tools/color-blend" TargetMode="External"/><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nook.ca/technical/colour_contrast/colour.html" TargetMode="External"/><Relationship Id="rId2" Type="http://schemas.openxmlformats.org/officeDocument/2006/relationships/hyperlink" Target="http://webaim.org/resources/contrastchecker" TargetMode="External"/><Relationship Id="rId1" Type="http://schemas.openxmlformats.org/officeDocument/2006/relationships/slideLayout" Target="../slideLayouts/slideLayout3.xml"/><Relationship Id="rId4" Type="http://schemas.openxmlformats.org/officeDocument/2006/relationships/hyperlink" Target="http://juicystudio.com/services/luminositycontrastratio.php"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colrd.com/" TargetMode="External"/><Relationship Id="rId3" Type="http://schemas.openxmlformats.org/officeDocument/2006/relationships/hyperlink" Target="http://colorschemedesigner.com/" TargetMode="External"/><Relationship Id="rId7" Type="http://schemas.openxmlformats.org/officeDocument/2006/relationships/hyperlink" Target="http://www.colorspire.com/" TargetMode="External"/><Relationship Id="rId2" Type="http://schemas.openxmlformats.org/officeDocument/2006/relationships/hyperlink" Target="http://meyerweb.com/eric/tools/color-blend" TargetMode="External"/><Relationship Id="rId1" Type="http://schemas.openxmlformats.org/officeDocument/2006/relationships/slideLayout" Target="../slideLayouts/slideLayout3.xml"/><Relationship Id="rId6" Type="http://schemas.openxmlformats.org/officeDocument/2006/relationships/hyperlink" Target="https://color.adobe.com/" TargetMode="External"/><Relationship Id="rId5" Type="http://schemas.openxmlformats.org/officeDocument/2006/relationships/hyperlink" Target="http://www.leestreet.com/QuickColor.swf" TargetMode="External"/><Relationship Id="rId10" Type="http://schemas.openxmlformats.org/officeDocument/2006/relationships/image" Target="../media/image18.png"/><Relationship Id="rId4" Type="http://schemas.openxmlformats.org/officeDocument/2006/relationships/hyperlink" Target="http://www.colorsontheweb.com/colorwizard.asp" TargetMode="External"/><Relationship Id="rId9" Type="http://schemas.openxmlformats.org/officeDocument/2006/relationships/hyperlink" Target="http://hslpicker.co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hyperlink" Target="http://www.willyporter.com/" TargetMode="External"/><Relationship Id="rId2" Type="http://schemas.openxmlformats.org/officeDocument/2006/relationships/hyperlink" Target="http://www.walmart.com/" TargetMode="External"/><Relationship Id="rId1" Type="http://schemas.openxmlformats.org/officeDocument/2006/relationships/slideLayout" Target="../slideLayouts/slideLayout3.xml"/><Relationship Id="rId4" Type="http://schemas.openxmlformats.org/officeDocument/2006/relationships/hyperlink" Target="http://www.sesamestreet.org/muppet"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www.mediaqueri.es/" TargetMode="External"/><Relationship Id="rId2" Type="http://schemas.openxmlformats.org/officeDocument/2006/relationships/hyperlink" Target="http://www.alistapart.com/articles/responsive-web-design"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hyperlink" Target="http://terrymorris.net/bestpractices" TargetMode="Externa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www.ncbi.nlm.nih.gov/pmc/articles/PMC2864034/" TargetMode="External"/><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0"/>
            <a:ext cx="8388220" cy="1045386"/>
          </a:xfrm>
        </p:spPr>
        <p:txBody>
          <a:bodyPr anchor="ctr"/>
          <a:lstStyle/>
          <a:p>
            <a:pPr>
              <a:defRPr/>
            </a:pPr>
            <a:r>
              <a:rPr lang="en-US" dirty="0"/>
              <a:t>Web Development &amp; Design Foundations with H</a:t>
            </a:r>
            <a:r>
              <a:rPr lang="en-US" sz="100" dirty="0"/>
              <a:t> </a:t>
            </a:r>
            <a:r>
              <a:rPr lang="en-US" dirty="0"/>
              <a:t>T</a:t>
            </a:r>
            <a:r>
              <a:rPr lang="en-US" sz="100" dirty="0"/>
              <a:t> </a:t>
            </a:r>
            <a:r>
              <a:rPr lang="en-US" dirty="0"/>
              <a:t>M</a:t>
            </a:r>
            <a:r>
              <a:rPr lang="en-US" sz="100" dirty="0"/>
              <a:t> </a:t>
            </a:r>
            <a:r>
              <a:rPr lang="en-US" dirty="0"/>
              <a:t>L</a:t>
            </a:r>
            <a:r>
              <a:rPr lang="en-US" sz="100" dirty="0"/>
              <a:t> </a:t>
            </a:r>
            <a:r>
              <a:rPr lang="en-US" dirty="0"/>
              <a:t>5</a:t>
            </a:r>
            <a:endParaRPr lang="en-US" altLang="en-US"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350134"/>
            <a:ext cx="8388220" cy="389592"/>
          </a:xfrm>
        </p:spPr>
        <p:txBody>
          <a:bodyPr/>
          <a:lstStyle/>
          <a:p>
            <a:r>
              <a:rPr lang="en-US" dirty="0">
                <a:latin typeface="+mn-lt"/>
              </a:rPr>
              <a:t>Ninth Edition</a:t>
            </a:r>
          </a:p>
        </p:txBody>
      </p:sp>
      <p:sp>
        <p:nvSpPr>
          <p:cNvPr id="4" name="Text Placeholder 3"/>
          <p:cNvSpPr>
            <a:spLocks noGrp="1"/>
          </p:cNvSpPr>
          <p:nvPr>
            <p:ph type="body" idx="2"/>
          </p:nvPr>
        </p:nvSpPr>
        <p:spPr>
          <a:xfrm>
            <a:off x="4773168" y="1923051"/>
            <a:ext cx="3913631" cy="1102032"/>
          </a:xfrm>
        </p:spPr>
        <p:txBody>
          <a:bodyPr/>
          <a:lstStyle/>
          <a:p>
            <a:pPr lvl="0" algn="ctr"/>
            <a:r>
              <a:rPr lang="en-US" b="1" dirty="0">
                <a:latin typeface="+mn-lt"/>
              </a:rPr>
              <a:t>Chapter 5</a:t>
            </a:r>
          </a:p>
        </p:txBody>
      </p:sp>
      <p:sp>
        <p:nvSpPr>
          <p:cNvPr id="5" name="Text Placeholder 4"/>
          <p:cNvSpPr>
            <a:spLocks noGrp="1"/>
          </p:cNvSpPr>
          <p:nvPr>
            <p:ph type="body" idx="3"/>
          </p:nvPr>
        </p:nvSpPr>
        <p:spPr>
          <a:xfrm>
            <a:off x="4773168" y="3114461"/>
            <a:ext cx="3913631" cy="477825"/>
          </a:xfrm>
        </p:spPr>
        <p:txBody>
          <a:bodyPr/>
          <a:lstStyle/>
          <a:p>
            <a:pPr algn="ctr" eaLnBrk="1" fontAlgn="auto" hangingPunct="1">
              <a:spcAft>
                <a:spcPts val="0"/>
              </a:spcAft>
              <a:buSzPct val="100000"/>
              <a:defRPr/>
            </a:pPr>
            <a:r>
              <a:rPr lang="en-US" dirty="0">
                <a:solidFill>
                  <a:schemeClr val="tx1"/>
                </a:solidFill>
                <a:latin typeface="+mn-lt"/>
              </a:rPr>
              <a:t>Web Design</a:t>
            </a:r>
            <a:endParaRPr lang="en-US" dirty="0">
              <a:solidFill>
                <a:schemeClr val="tx1"/>
              </a:solidFill>
              <a:latin typeface="+mn-lt"/>
              <a:cs typeface="Arial" panose="020B0604020202020204" pitchFamily="34" charset="0"/>
            </a:endParaRPr>
          </a:p>
        </p:txBody>
      </p:sp>
      <p:pic>
        <p:nvPicPr>
          <p:cNvPr id="7" name="Picture 6" descr="Front Cover: Web Development &amp; Design Foundations With H T M L 5 Ninth Edition by Felke-Morri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356" y="1881497"/>
            <a:ext cx="3423935" cy="4382639"/>
          </a:xfrm>
          <a:prstGeom prst="rect">
            <a:avLst/>
          </a:prstGeom>
          <a:ln w="9525">
            <a:solidFill>
              <a:schemeClr val="tx1"/>
            </a:solidFill>
          </a:ln>
        </p:spPr>
      </p:pic>
      <p:sp>
        <p:nvSpPr>
          <p:cNvPr id="6" name="Text Placeholder 5"/>
          <p:cNvSpPr>
            <a:spLocks noGrp="1"/>
          </p:cNvSpPr>
          <p:nvPr>
            <p:ph type="body" idx="13"/>
          </p:nvPr>
        </p:nvSpPr>
        <p:spPr>
          <a:xfrm>
            <a:off x="2616587" y="6419554"/>
            <a:ext cx="6141058" cy="319359"/>
          </a:xfrm>
        </p:spPr>
        <p:txBody>
          <a:bodyPr anchor="ct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2019, 2017, 2015 Pearson Education, Inc. All Rights Reserved</a:t>
            </a:r>
          </a:p>
        </p:txBody>
      </p:sp>
      <p:sp>
        <p:nvSpPr>
          <p:cNvPr id="8" name="TextBox 7"/>
          <p:cNvSpPr txBox="1"/>
          <p:nvPr/>
        </p:nvSpPr>
        <p:spPr>
          <a:xfrm>
            <a:off x="5377070" y="4611757"/>
            <a:ext cx="2922104" cy="646331"/>
          </a:xfrm>
          <a:prstGeom prst="rect">
            <a:avLst/>
          </a:prstGeom>
          <a:noFill/>
        </p:spPr>
        <p:txBody>
          <a:bodyPr wrap="square" rtlCol="0">
            <a:spAutoFit/>
          </a:bodyPr>
          <a:lstStyle/>
          <a:p>
            <a:r>
              <a:rPr lang="en-US" sz="1200" dirty="0">
                <a:solidFill>
                  <a:schemeClr val="bg1"/>
                </a:solidFill>
                <a:latin typeface="+mn-lt"/>
              </a:rPr>
              <a:t>Slides in this presentation contain hyperlinks. JAWS users should be able to get a list of links by using INSERT+F7</a:t>
            </a:r>
          </a:p>
        </p:txBody>
      </p:sp>
    </p:spTree>
    <p:extLst>
      <p:ext uri="{BB962C8B-B14F-4D97-AF65-F5344CB8AC3E}">
        <p14:creationId xmlns:p14="http://schemas.microsoft.com/office/powerpoint/2010/main" val="14818624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604794"/>
            <a:ext cx="8154537" cy="707856"/>
          </a:xfrm>
        </p:spPr>
        <p:txBody>
          <a:bodyPr wrap="square">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Design Principles</a:t>
            </a:r>
          </a:p>
        </p:txBody>
      </p:sp>
      <p:sp>
        <p:nvSpPr>
          <p:cNvPr id="3" name="Text Placeholder 2"/>
          <p:cNvSpPr>
            <a:spLocks noGrp="1"/>
          </p:cNvSpPr>
          <p:nvPr>
            <p:ph type="body" idx="1"/>
          </p:nvPr>
        </p:nvSpPr>
        <p:spPr>
          <a:xfrm>
            <a:off x="457201" y="1600200"/>
            <a:ext cx="4097546" cy="4916700"/>
          </a:xfrm>
        </p:spPr>
        <p:txBody>
          <a:bodyPr wrap="square">
            <a:spAutoFit/>
          </a:bodyPr>
          <a:lstStyle/>
          <a:p>
            <a:pPr marL="0" indent="0" eaLnBrk="1" fontAlgn="auto" hangingPunct="1">
              <a:buNone/>
              <a:defRPr/>
            </a:pPr>
            <a:r>
              <a:rPr lang="en-US" altLang="en-US" sz="2000" kern="1200" dirty="0">
                <a:solidFill>
                  <a:srgbClr val="000000"/>
                </a:solidFill>
                <a:latin typeface="Arial (Body)"/>
                <a:ea typeface="+mn-ea"/>
                <a:cs typeface="+mn-cs"/>
              </a:rPr>
              <a:t>Repetition</a:t>
            </a:r>
          </a:p>
          <a:p>
            <a:pPr marL="256032" indent="-256032" eaLnBrk="1" fontAlgn="auto" hangingPunct="1">
              <a:defRPr/>
            </a:pPr>
            <a:r>
              <a:rPr lang="en-US" altLang="en-US" sz="2000" kern="1200" dirty="0">
                <a:solidFill>
                  <a:srgbClr val="000000"/>
                </a:solidFill>
                <a:latin typeface="Arial (Body)"/>
                <a:ea typeface="+mn-ea"/>
                <a:cs typeface="+mn-cs"/>
              </a:rPr>
              <a:t>Repeat visual elements throughout design</a:t>
            </a:r>
          </a:p>
          <a:p>
            <a:pPr marL="0" indent="0" eaLnBrk="1" fontAlgn="auto" hangingPunct="1">
              <a:buNone/>
              <a:defRPr/>
            </a:pPr>
            <a:r>
              <a:rPr lang="en-US" altLang="en-US" sz="2000" kern="1200" dirty="0">
                <a:solidFill>
                  <a:srgbClr val="000000"/>
                </a:solidFill>
                <a:latin typeface="Arial (Body)"/>
                <a:ea typeface="+mn-ea"/>
                <a:cs typeface="+mn-cs"/>
              </a:rPr>
              <a:t>Contrast</a:t>
            </a:r>
          </a:p>
          <a:p>
            <a:pPr marL="256032" indent="-256032" eaLnBrk="1" fontAlgn="auto" hangingPunct="1">
              <a:defRPr/>
            </a:pPr>
            <a:r>
              <a:rPr lang="en-US" altLang="en-US" sz="2000" kern="1200" dirty="0">
                <a:solidFill>
                  <a:srgbClr val="000000"/>
                </a:solidFill>
                <a:latin typeface="Arial (Body)"/>
                <a:ea typeface="+mn-ea"/>
                <a:cs typeface="+mn-cs"/>
              </a:rPr>
              <a:t>Add visual excitement and draw attention</a:t>
            </a:r>
          </a:p>
          <a:p>
            <a:pPr marL="0" indent="0" eaLnBrk="1" fontAlgn="auto" hangingPunct="1">
              <a:buNone/>
              <a:defRPr/>
            </a:pPr>
            <a:r>
              <a:rPr lang="en-US" altLang="en-US" sz="2000" kern="1200" dirty="0">
                <a:solidFill>
                  <a:srgbClr val="000000"/>
                </a:solidFill>
                <a:latin typeface="Arial (Body)"/>
                <a:ea typeface="+mn-ea"/>
                <a:cs typeface="+mn-cs"/>
              </a:rPr>
              <a:t>Proximity</a:t>
            </a:r>
          </a:p>
          <a:p>
            <a:pPr marL="256032" indent="-256032" eaLnBrk="1" fontAlgn="auto" hangingPunct="1">
              <a:defRPr/>
            </a:pPr>
            <a:r>
              <a:rPr lang="en-US" altLang="en-US" sz="2000" kern="1200" dirty="0">
                <a:solidFill>
                  <a:srgbClr val="000000"/>
                </a:solidFill>
                <a:latin typeface="Arial (Body)"/>
                <a:ea typeface="+mn-ea"/>
                <a:cs typeface="+mn-cs"/>
              </a:rPr>
              <a:t>Group related items</a:t>
            </a:r>
          </a:p>
          <a:p>
            <a:pPr marL="0" indent="0" eaLnBrk="1" fontAlgn="auto" hangingPunct="1">
              <a:buNone/>
              <a:defRPr/>
            </a:pPr>
            <a:r>
              <a:rPr lang="en-US" altLang="en-US" sz="2000" kern="1200" dirty="0">
                <a:solidFill>
                  <a:srgbClr val="000000"/>
                </a:solidFill>
                <a:latin typeface="Arial (Body)"/>
                <a:ea typeface="+mn-ea"/>
                <a:cs typeface="+mn-cs"/>
              </a:rPr>
              <a:t>Alignment</a:t>
            </a:r>
          </a:p>
          <a:p>
            <a:pPr marL="256032" indent="-256032" eaLnBrk="1" fontAlgn="auto" hangingPunct="1">
              <a:defRPr/>
            </a:pPr>
            <a:r>
              <a:rPr lang="en-US" altLang="en-US" sz="2000" kern="1200" dirty="0">
                <a:solidFill>
                  <a:srgbClr val="000000"/>
                </a:solidFill>
                <a:latin typeface="Arial (Body)"/>
                <a:ea typeface="+mn-ea"/>
                <a:cs typeface="+mn-cs"/>
              </a:rPr>
              <a:t>Align elements to create visual unit</a:t>
            </a:r>
          </a:p>
        </p:txBody>
      </p:sp>
      <p:pic>
        <p:nvPicPr>
          <p:cNvPr id="5" name="Picture 6" descr="The Casita Sedona Bed and Breakfast home page. The design principles of repetition, contrast, proximity, and alignment are applied on this web page. This web page uses a text color that has good contrast with the dark background color. The left column features a medium dark background that has good contrast with the light off white text. The middle column features dark text on a medium light background to provide good visual contrast and easy reading. The dark text in the footer area contrasts well with the medium light background color."/>
          <p:cNvPicPr>
            <a:picLocks noChangeAspect="1" noChangeArrowheads="1"/>
          </p:cNvPicPr>
          <p:nvPr/>
        </p:nvPicPr>
        <p:blipFill>
          <a:blip r:embed="rId2"/>
          <a:srcRect/>
          <a:stretch>
            <a:fillRect/>
          </a:stretch>
        </p:blipFill>
        <p:spPr bwMode="auto">
          <a:xfrm>
            <a:off x="4703043" y="1797849"/>
            <a:ext cx="4116610" cy="335574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Design to Provide for Accessibility</a:t>
            </a:r>
          </a:p>
        </p:txBody>
      </p:sp>
      <p:sp>
        <p:nvSpPr>
          <p:cNvPr id="3" name="Text Placeholder 2"/>
          <p:cNvSpPr>
            <a:spLocks noGrp="1"/>
          </p:cNvSpPr>
          <p:nvPr>
            <p:ph type="body" idx="1"/>
          </p:nvPr>
        </p:nvSpPr>
        <p:spPr>
          <a:xfrm>
            <a:off x="457200" y="1600200"/>
            <a:ext cx="8229600" cy="4916700"/>
          </a:xfrm>
        </p:spPr>
        <p:txBody>
          <a:bodyPr wrap="square">
            <a:spAutoFit/>
          </a:bodyPr>
          <a:lstStyle/>
          <a:p>
            <a:pPr marL="0" indent="0" eaLnBrk="1" fontAlgn="auto" hangingPunct="1">
              <a:buNone/>
              <a:tabLst/>
              <a:defRPr/>
            </a:pPr>
            <a:r>
              <a:rPr lang="en-US" altLang="en-US" sz="2200" kern="1200" dirty="0">
                <a:solidFill>
                  <a:srgbClr val="000000"/>
                </a:solidFill>
                <a:latin typeface="Arial (Body)"/>
                <a:ea typeface="+mn-ea"/>
                <a:cs typeface="+mn-cs"/>
              </a:rPr>
              <a:t>“The power of the Web is in its universality. Access by everyone regardless of disability is an essential aspect.” – Tim Berners-Lee</a:t>
            </a:r>
          </a:p>
          <a:p>
            <a:pPr marL="0" indent="0" eaLnBrk="1" fontAlgn="auto" hangingPunct="1">
              <a:buNone/>
              <a:tabLst/>
              <a:defRPr/>
            </a:pPr>
            <a:r>
              <a:rPr lang="en-US" altLang="en-US" sz="2200" kern="1200" dirty="0">
                <a:solidFill>
                  <a:srgbClr val="000000"/>
                </a:solidFill>
                <a:latin typeface="Arial (Body)"/>
                <a:ea typeface="+mn-ea"/>
                <a:cs typeface="+mn-cs"/>
              </a:rPr>
              <a:t>Who benefits from increased accessibility?</a:t>
            </a:r>
          </a:p>
          <a:p>
            <a:pPr eaLnBrk="1" fontAlgn="auto" hangingPunct="1">
              <a:buFont typeface="Arial" panose="020B0604020202020204" pitchFamily="34" charset="0"/>
              <a:buChar char="•"/>
              <a:defRPr/>
            </a:pPr>
            <a:r>
              <a:rPr lang="en-US" altLang="en-US" sz="2200" kern="1200" dirty="0">
                <a:solidFill>
                  <a:srgbClr val="000000"/>
                </a:solidFill>
                <a:latin typeface="Arial (Body)"/>
                <a:ea typeface="+mn-ea"/>
                <a:cs typeface="+mn-cs"/>
              </a:rPr>
              <a:t>A person with a physical disability</a:t>
            </a:r>
          </a:p>
          <a:p>
            <a:pPr eaLnBrk="1" fontAlgn="auto" hangingPunct="1">
              <a:buFont typeface="Arial" panose="020B0604020202020204" pitchFamily="34" charset="0"/>
              <a:buChar char="•"/>
              <a:defRPr/>
            </a:pPr>
            <a:r>
              <a:rPr lang="en-US" altLang="en-US" sz="2200" kern="1200" dirty="0">
                <a:solidFill>
                  <a:srgbClr val="000000"/>
                </a:solidFill>
                <a:latin typeface="Arial (Body)"/>
                <a:ea typeface="+mn-ea"/>
                <a:cs typeface="+mn-cs"/>
              </a:rPr>
              <a:t>A person using a slow Internet connection</a:t>
            </a:r>
          </a:p>
          <a:p>
            <a:pPr eaLnBrk="1" fontAlgn="auto" hangingPunct="1">
              <a:buFont typeface="Arial" panose="020B0604020202020204" pitchFamily="34" charset="0"/>
              <a:buChar char="•"/>
              <a:defRPr/>
            </a:pPr>
            <a:r>
              <a:rPr lang="en-US" altLang="en-US" sz="2200" kern="1200" dirty="0">
                <a:solidFill>
                  <a:srgbClr val="000000"/>
                </a:solidFill>
                <a:latin typeface="Arial (Body)"/>
                <a:ea typeface="+mn-ea"/>
                <a:cs typeface="+mn-cs"/>
              </a:rPr>
              <a:t>A person using an old, out-dated computer</a:t>
            </a:r>
          </a:p>
          <a:p>
            <a:pPr eaLnBrk="1" fontAlgn="auto" hangingPunct="1">
              <a:buFont typeface="Arial" panose="020B0604020202020204" pitchFamily="34" charset="0"/>
              <a:buChar char="•"/>
              <a:defRPr/>
            </a:pPr>
            <a:r>
              <a:rPr lang="en-US" altLang="en-US" sz="2200" kern="1200" dirty="0">
                <a:solidFill>
                  <a:srgbClr val="000000"/>
                </a:solidFill>
                <a:latin typeface="Arial (Body)"/>
                <a:ea typeface="+mn-ea"/>
                <a:cs typeface="+mn-cs"/>
              </a:rPr>
              <a:t>A person using a mobile phone</a:t>
            </a:r>
          </a:p>
          <a:p>
            <a:pPr marL="0" indent="0" eaLnBrk="1" fontAlgn="auto" hangingPunct="1">
              <a:buNone/>
              <a:tabLst/>
              <a:defRPr/>
            </a:pPr>
            <a:r>
              <a:rPr lang="en-US" altLang="en-US" sz="2200" kern="1200" dirty="0">
                <a:solidFill>
                  <a:srgbClr val="000000"/>
                </a:solidFill>
                <a:latin typeface="Arial (Body)"/>
              </a:rPr>
              <a:t>Legal Requirement: Section 508</a:t>
            </a:r>
          </a:p>
          <a:p>
            <a:pPr marL="0" indent="0" eaLnBrk="1" fontAlgn="auto" hangingPunct="1">
              <a:buNone/>
              <a:tabLst/>
              <a:defRPr/>
            </a:pPr>
            <a:r>
              <a:rPr lang="en-US" altLang="en-US" sz="2200" kern="1200" dirty="0">
                <a:solidFill>
                  <a:srgbClr val="000000"/>
                </a:solidFill>
                <a:latin typeface="Arial (Body)"/>
              </a:rPr>
              <a:t>Standards: W</a:t>
            </a:r>
            <a:r>
              <a:rPr lang="en-US" altLang="en-US" sz="100" kern="1200" dirty="0">
                <a:solidFill>
                  <a:srgbClr val="000000"/>
                </a:solidFill>
                <a:latin typeface="Arial (Body)"/>
              </a:rPr>
              <a:t> </a:t>
            </a:r>
            <a:r>
              <a:rPr lang="en-US" altLang="en-US" sz="2200" kern="1200" dirty="0">
                <a:solidFill>
                  <a:srgbClr val="000000"/>
                </a:solidFill>
                <a:latin typeface="Arial (Body)"/>
              </a:rPr>
              <a:t>C</a:t>
            </a:r>
            <a:r>
              <a:rPr lang="en-US" altLang="en-US" sz="100" kern="1200" dirty="0">
                <a:solidFill>
                  <a:srgbClr val="000000"/>
                </a:solidFill>
                <a:latin typeface="Arial (Body)"/>
              </a:rPr>
              <a:t> </a:t>
            </a:r>
            <a:r>
              <a:rPr lang="en-US" altLang="en-US" sz="2200" kern="1200" dirty="0">
                <a:solidFill>
                  <a:srgbClr val="000000"/>
                </a:solidFill>
                <a:latin typeface="Arial (Body)"/>
              </a:rPr>
              <a:t>A</a:t>
            </a:r>
            <a:r>
              <a:rPr lang="en-US" altLang="en-US" sz="100" kern="1200" dirty="0">
                <a:solidFill>
                  <a:srgbClr val="000000"/>
                </a:solidFill>
                <a:latin typeface="Arial (Body)"/>
              </a:rPr>
              <a:t> </a:t>
            </a:r>
            <a:r>
              <a:rPr lang="en-US" altLang="en-US" sz="2200" kern="1200" dirty="0">
                <a:solidFill>
                  <a:srgbClr val="000000"/>
                </a:solidFill>
                <a:latin typeface="Arial (Body)"/>
              </a:rPr>
              <a:t>G 2.0</a:t>
            </a:r>
            <a:endParaRPr lang="en-US" altLang="en-US" sz="2200" kern="1200" dirty="0">
              <a:solidFill>
                <a:srgbClr val="000000"/>
              </a:solidFill>
              <a:latin typeface="Arial (Body)"/>
              <a:ea typeface="+mn-ea"/>
              <a:cs typeface="+mn-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Design for Accessibility</a:t>
            </a:r>
          </a:p>
        </p:txBody>
      </p:sp>
      <p:sp>
        <p:nvSpPr>
          <p:cNvPr id="4" name="Text Placeholder 3"/>
          <p:cNvSpPr>
            <a:spLocks noGrp="1"/>
          </p:cNvSpPr>
          <p:nvPr>
            <p:ph type="body" idx="1"/>
          </p:nvPr>
        </p:nvSpPr>
        <p:spPr>
          <a:xfrm>
            <a:off x="457200" y="1600200"/>
            <a:ext cx="8229600" cy="4852358"/>
          </a:xfrm>
        </p:spPr>
        <p:txBody>
          <a:bodyPr/>
          <a:lstStyle/>
          <a:p>
            <a:pPr fontAlgn="auto">
              <a:spcAft>
                <a:spcPts val="0"/>
              </a:spcAft>
              <a:defRPr/>
            </a:pPr>
            <a:r>
              <a:rPr lang="en-US" sz="2000" dirty="0">
                <a:solidFill>
                  <a:schemeClr val="tx1"/>
                </a:solidFill>
                <a:latin typeface="+mn-lt"/>
                <a:cs typeface="Times New Roman" pitchFamily="18" charset="0"/>
              </a:rPr>
              <a:t>Web Content Accessibility Guidelines 2.0 W</a:t>
            </a:r>
            <a:r>
              <a:rPr lang="en-US" sz="100" dirty="0">
                <a:solidFill>
                  <a:schemeClr val="tx1"/>
                </a:solidFill>
                <a:latin typeface="+mn-lt"/>
                <a:cs typeface="Times New Roman" pitchFamily="18" charset="0"/>
              </a:rPr>
              <a:t> </a:t>
            </a:r>
            <a:r>
              <a:rPr lang="en-US" sz="2000" dirty="0">
                <a:solidFill>
                  <a:schemeClr val="tx1"/>
                </a:solidFill>
                <a:latin typeface="+mn-lt"/>
                <a:cs typeface="Times New Roman" pitchFamily="18" charset="0"/>
              </a:rPr>
              <a:t>C</a:t>
            </a:r>
            <a:r>
              <a:rPr lang="en-US" sz="100" dirty="0">
                <a:solidFill>
                  <a:schemeClr val="tx1"/>
                </a:solidFill>
                <a:latin typeface="+mn-lt"/>
                <a:cs typeface="Times New Roman" pitchFamily="18" charset="0"/>
              </a:rPr>
              <a:t> </a:t>
            </a:r>
            <a:r>
              <a:rPr lang="en-US" sz="2000" dirty="0">
                <a:solidFill>
                  <a:schemeClr val="tx1"/>
                </a:solidFill>
                <a:latin typeface="+mn-lt"/>
                <a:cs typeface="Times New Roman" pitchFamily="18" charset="0"/>
              </a:rPr>
              <a:t>A</a:t>
            </a:r>
            <a:r>
              <a:rPr lang="en-US" sz="100" dirty="0">
                <a:solidFill>
                  <a:schemeClr val="tx1"/>
                </a:solidFill>
                <a:latin typeface="+mn-lt"/>
                <a:cs typeface="Times New Roman" pitchFamily="18" charset="0"/>
              </a:rPr>
              <a:t> </a:t>
            </a:r>
            <a:r>
              <a:rPr lang="en-US" sz="2000" dirty="0">
                <a:solidFill>
                  <a:schemeClr val="tx1"/>
                </a:solidFill>
                <a:latin typeface="+mn-lt"/>
                <a:cs typeface="Times New Roman" pitchFamily="18" charset="0"/>
              </a:rPr>
              <a:t>G 2.0 </a:t>
            </a:r>
            <a:r>
              <a:rPr lang="en-US" sz="2000" dirty="0">
                <a:solidFill>
                  <a:schemeClr val="tx1">
                    <a:lumMod val="75000"/>
                    <a:lumOff val="25000"/>
                  </a:schemeClr>
                </a:solidFill>
                <a:latin typeface="+mn-lt"/>
                <a:hlinkClick r:id="rId3" tooltip="http://www.w3.org/TR/WCAG20/Overview"/>
              </a:rPr>
              <a:t>http://www.w3.org/TR/WCAG20/Overview</a:t>
            </a:r>
            <a:r>
              <a:rPr lang="en-US" sz="2000" dirty="0">
                <a:solidFill>
                  <a:schemeClr val="tx1">
                    <a:lumMod val="75000"/>
                    <a:lumOff val="25000"/>
                  </a:schemeClr>
                </a:solidFill>
                <a:latin typeface="+mn-lt"/>
              </a:rPr>
              <a:t> </a:t>
            </a:r>
            <a:r>
              <a:rPr lang="en-US" sz="2000" dirty="0">
                <a:solidFill>
                  <a:schemeClr val="tx1">
                    <a:lumMod val="75000"/>
                    <a:lumOff val="25000"/>
                  </a:schemeClr>
                </a:solidFill>
                <a:latin typeface="+mn-lt"/>
                <a:hlinkClick r:id="rId4" tooltip="http://www.w3.org/WAI/WCAG20/quickref"/>
              </a:rPr>
              <a:t>http://www.w3.org/WAI/WCAG20/quickref</a:t>
            </a:r>
            <a:endParaRPr lang="en-US" sz="2000" dirty="0">
              <a:solidFill>
                <a:schemeClr val="tx1">
                  <a:lumMod val="75000"/>
                  <a:lumOff val="25000"/>
                </a:schemeClr>
              </a:solidFill>
              <a:latin typeface="+mn-lt"/>
            </a:endParaRPr>
          </a:p>
          <a:p>
            <a:pPr marL="0" lvl="1" indent="0" fontAlgn="auto">
              <a:spcAft>
                <a:spcPts val="0"/>
              </a:spcAft>
              <a:buFont typeface="Calibri" panose="020F0502020204030204" pitchFamily="34" charset="0"/>
              <a:buNone/>
              <a:defRPr/>
            </a:pPr>
            <a:r>
              <a:rPr lang="en-US" sz="2000" dirty="0">
                <a:solidFill>
                  <a:schemeClr val="tx1"/>
                </a:solidFill>
                <a:latin typeface="+mn-lt"/>
              </a:rPr>
              <a:t>Based on Four Principles (P</a:t>
            </a:r>
            <a:r>
              <a:rPr lang="en-US" sz="100" dirty="0">
                <a:solidFill>
                  <a:schemeClr val="tx1"/>
                </a:solidFill>
                <a:latin typeface="+mn-lt"/>
              </a:rPr>
              <a:t> </a:t>
            </a:r>
            <a:r>
              <a:rPr lang="en-US" sz="2000" dirty="0">
                <a:solidFill>
                  <a:schemeClr val="tx1"/>
                </a:solidFill>
                <a:latin typeface="+mn-lt"/>
              </a:rPr>
              <a:t>O</a:t>
            </a:r>
            <a:r>
              <a:rPr lang="en-US" sz="100" dirty="0">
                <a:solidFill>
                  <a:schemeClr val="tx1"/>
                </a:solidFill>
                <a:latin typeface="+mn-lt"/>
              </a:rPr>
              <a:t> </a:t>
            </a:r>
            <a:r>
              <a:rPr lang="en-US" sz="2000" dirty="0">
                <a:solidFill>
                  <a:schemeClr val="tx1"/>
                </a:solidFill>
                <a:latin typeface="+mn-lt"/>
              </a:rPr>
              <a:t>U</a:t>
            </a:r>
            <a:r>
              <a:rPr lang="en-US" sz="100" dirty="0">
                <a:solidFill>
                  <a:schemeClr val="tx1"/>
                </a:solidFill>
                <a:latin typeface="+mn-lt"/>
              </a:rPr>
              <a:t> </a:t>
            </a:r>
            <a:r>
              <a:rPr lang="en-US" sz="2000" dirty="0">
                <a:solidFill>
                  <a:schemeClr val="tx1"/>
                </a:solidFill>
                <a:latin typeface="+mn-lt"/>
              </a:rPr>
              <a:t>R)</a:t>
            </a:r>
          </a:p>
          <a:p>
            <a:pPr marL="0" lvl="1" indent="0" fontAlgn="auto">
              <a:spcAft>
                <a:spcPts val="0"/>
              </a:spcAft>
              <a:buNone/>
              <a:defRPr/>
            </a:pPr>
            <a:r>
              <a:rPr lang="en-US" sz="2000" dirty="0">
                <a:solidFill>
                  <a:schemeClr val="tx2"/>
                </a:solidFill>
                <a:latin typeface="+mn-lt"/>
              </a:rPr>
              <a:t>1. </a:t>
            </a:r>
            <a:r>
              <a:rPr lang="en-US" sz="2000" b="1" dirty="0">
                <a:solidFill>
                  <a:schemeClr val="tx1"/>
                </a:solidFill>
                <a:latin typeface="+mn-lt"/>
              </a:rPr>
              <a:t>P</a:t>
            </a:r>
            <a:r>
              <a:rPr lang="en-US" sz="2000" dirty="0">
                <a:solidFill>
                  <a:schemeClr val="tx1"/>
                </a:solidFill>
                <a:latin typeface="+mn-lt"/>
              </a:rPr>
              <a:t>erceivable</a:t>
            </a:r>
          </a:p>
          <a:p>
            <a:pPr marL="0" lvl="1" indent="620713" fontAlgn="auto">
              <a:spcAft>
                <a:spcPts val="0"/>
              </a:spcAft>
              <a:buNone/>
              <a:defRPr/>
            </a:pPr>
            <a:r>
              <a:rPr lang="en-US" sz="2000" dirty="0">
                <a:solidFill>
                  <a:schemeClr val="tx1"/>
                </a:solidFill>
                <a:latin typeface="+mn-lt"/>
              </a:rPr>
              <a:t>Content must be </a:t>
            </a:r>
            <a:r>
              <a:rPr lang="en-US" sz="2000" b="1" dirty="0">
                <a:solidFill>
                  <a:schemeClr val="tx1"/>
                </a:solidFill>
                <a:latin typeface="+mn-lt"/>
              </a:rPr>
              <a:t>P</a:t>
            </a:r>
            <a:r>
              <a:rPr lang="en-US" sz="2000" dirty="0">
                <a:solidFill>
                  <a:schemeClr val="tx1"/>
                </a:solidFill>
                <a:latin typeface="+mn-lt"/>
              </a:rPr>
              <a:t>erceivable</a:t>
            </a:r>
          </a:p>
          <a:p>
            <a:pPr marL="0" lvl="1" indent="0" fontAlgn="auto">
              <a:spcAft>
                <a:spcPts val="0"/>
              </a:spcAft>
              <a:buNone/>
              <a:defRPr/>
            </a:pPr>
            <a:r>
              <a:rPr lang="en-US" sz="2000" dirty="0">
                <a:solidFill>
                  <a:schemeClr val="tx2"/>
                </a:solidFill>
                <a:latin typeface="+mn-lt"/>
              </a:rPr>
              <a:t>2. </a:t>
            </a:r>
            <a:r>
              <a:rPr lang="en-US" sz="2000" b="1" dirty="0">
                <a:solidFill>
                  <a:schemeClr val="tx1"/>
                </a:solidFill>
                <a:latin typeface="+mn-lt"/>
              </a:rPr>
              <a:t>O</a:t>
            </a:r>
            <a:r>
              <a:rPr lang="en-US" sz="2000" dirty="0">
                <a:solidFill>
                  <a:schemeClr val="tx1"/>
                </a:solidFill>
                <a:latin typeface="+mn-lt"/>
              </a:rPr>
              <a:t>perable</a:t>
            </a:r>
          </a:p>
          <a:p>
            <a:pPr marL="0" lvl="1" indent="620713" fontAlgn="auto">
              <a:spcAft>
                <a:spcPts val="0"/>
              </a:spcAft>
              <a:buNone/>
              <a:defRPr/>
            </a:pPr>
            <a:r>
              <a:rPr lang="en-US" sz="2000" dirty="0">
                <a:solidFill>
                  <a:schemeClr val="tx1"/>
                </a:solidFill>
                <a:latin typeface="+mn-lt"/>
              </a:rPr>
              <a:t>Interface components in the content must be </a:t>
            </a:r>
            <a:r>
              <a:rPr lang="en-US" sz="2000" b="1" dirty="0">
                <a:solidFill>
                  <a:schemeClr val="tx1"/>
                </a:solidFill>
                <a:latin typeface="+mn-lt"/>
              </a:rPr>
              <a:t>O</a:t>
            </a:r>
            <a:r>
              <a:rPr lang="en-US" sz="2000" dirty="0">
                <a:solidFill>
                  <a:schemeClr val="tx1"/>
                </a:solidFill>
                <a:latin typeface="+mn-lt"/>
              </a:rPr>
              <a:t>perable</a:t>
            </a:r>
          </a:p>
          <a:p>
            <a:pPr marL="0" lvl="1" indent="0" fontAlgn="auto">
              <a:spcAft>
                <a:spcPts val="0"/>
              </a:spcAft>
              <a:buNone/>
              <a:defRPr/>
            </a:pPr>
            <a:r>
              <a:rPr lang="en-US" sz="2000" dirty="0">
                <a:solidFill>
                  <a:schemeClr val="tx2"/>
                </a:solidFill>
                <a:latin typeface="+mn-lt"/>
              </a:rPr>
              <a:t>3. </a:t>
            </a:r>
            <a:r>
              <a:rPr lang="en-US" sz="2000" b="1" dirty="0">
                <a:solidFill>
                  <a:schemeClr val="tx1"/>
                </a:solidFill>
                <a:latin typeface="+mn-lt"/>
              </a:rPr>
              <a:t>U</a:t>
            </a:r>
            <a:r>
              <a:rPr lang="en-US" sz="2000" dirty="0">
                <a:solidFill>
                  <a:schemeClr val="tx1"/>
                </a:solidFill>
                <a:latin typeface="+mn-lt"/>
              </a:rPr>
              <a:t>nderstandable</a:t>
            </a:r>
          </a:p>
          <a:p>
            <a:pPr marL="0" lvl="1" indent="620713" fontAlgn="auto">
              <a:spcAft>
                <a:spcPts val="0"/>
              </a:spcAft>
              <a:buNone/>
              <a:defRPr/>
            </a:pPr>
            <a:r>
              <a:rPr lang="en-US" sz="2000" dirty="0">
                <a:solidFill>
                  <a:schemeClr val="tx1"/>
                </a:solidFill>
                <a:latin typeface="+mn-lt"/>
              </a:rPr>
              <a:t>Content and controls must be </a:t>
            </a:r>
            <a:r>
              <a:rPr lang="en-US" sz="2000" b="1" dirty="0">
                <a:solidFill>
                  <a:schemeClr val="tx1"/>
                </a:solidFill>
                <a:latin typeface="+mn-lt"/>
              </a:rPr>
              <a:t>U</a:t>
            </a:r>
            <a:r>
              <a:rPr lang="en-US" sz="2000" dirty="0">
                <a:solidFill>
                  <a:schemeClr val="tx1"/>
                </a:solidFill>
                <a:latin typeface="+mn-lt"/>
              </a:rPr>
              <a:t>nderstandable</a:t>
            </a:r>
          </a:p>
          <a:p>
            <a:pPr marL="0" lvl="1" indent="0" fontAlgn="auto">
              <a:spcAft>
                <a:spcPts val="0"/>
              </a:spcAft>
              <a:buNone/>
              <a:defRPr/>
            </a:pPr>
            <a:r>
              <a:rPr lang="en-US" sz="2000" dirty="0">
                <a:solidFill>
                  <a:schemeClr val="tx2"/>
                </a:solidFill>
                <a:latin typeface="+mn-lt"/>
              </a:rPr>
              <a:t>4. </a:t>
            </a:r>
            <a:r>
              <a:rPr lang="en-US" sz="2000" b="1" dirty="0">
                <a:solidFill>
                  <a:schemeClr val="tx1"/>
                </a:solidFill>
                <a:latin typeface="+mn-lt"/>
              </a:rPr>
              <a:t>R</a:t>
            </a:r>
            <a:r>
              <a:rPr lang="en-US" sz="2000" dirty="0">
                <a:solidFill>
                  <a:schemeClr val="tx1"/>
                </a:solidFill>
                <a:latin typeface="+mn-lt"/>
              </a:rPr>
              <a:t>obust.</a:t>
            </a:r>
          </a:p>
          <a:p>
            <a:pPr marL="620713" lvl="1" indent="0" fontAlgn="auto">
              <a:spcAft>
                <a:spcPts val="0"/>
              </a:spcAft>
              <a:buNone/>
              <a:defRPr/>
            </a:pPr>
            <a:r>
              <a:rPr lang="en-US" sz="2000" dirty="0">
                <a:solidFill>
                  <a:schemeClr val="tx1"/>
                </a:solidFill>
                <a:latin typeface="+mn-lt"/>
              </a:rPr>
              <a:t>Content should be </a:t>
            </a:r>
            <a:r>
              <a:rPr lang="en-US" sz="2000" b="1" dirty="0">
                <a:solidFill>
                  <a:schemeClr val="tx1"/>
                </a:solidFill>
                <a:latin typeface="+mn-lt"/>
              </a:rPr>
              <a:t>R</a:t>
            </a:r>
            <a:r>
              <a:rPr lang="en-US" sz="2000" dirty="0">
                <a:solidFill>
                  <a:schemeClr val="tx1"/>
                </a:solidFill>
                <a:latin typeface="+mn-lt"/>
              </a:rPr>
              <a:t>obust enough to work with current and future user agents, including assistive technologies</a:t>
            </a:r>
            <a:endParaRPr lang="en-IN" sz="2000" dirty="0">
              <a:solidFill>
                <a:schemeClr val="tx1"/>
              </a:solidFill>
              <a:latin typeface="+mn-l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Writing for the Web</a:t>
            </a:r>
          </a:p>
        </p:txBody>
      </p:sp>
      <p:sp>
        <p:nvSpPr>
          <p:cNvPr id="3" name="Text Placeholder 2"/>
          <p:cNvSpPr>
            <a:spLocks noGrp="1"/>
          </p:cNvSpPr>
          <p:nvPr>
            <p:ph type="body" idx="1"/>
          </p:nvPr>
        </p:nvSpPr>
        <p:spPr>
          <a:xfrm>
            <a:off x="457200" y="1600200"/>
            <a:ext cx="8229600" cy="2239044"/>
          </a:xfrm>
        </p:spPr>
        <p:txBody>
          <a:bodyPr wrap="square">
            <a:spAutoFit/>
          </a:bodyPr>
          <a:lstStyle/>
          <a:p>
            <a:pPr marL="0" indent="0" eaLnBrk="1" hangingPunct="1">
              <a:buNone/>
              <a:tabLst/>
              <a:defRPr/>
            </a:pPr>
            <a:r>
              <a:rPr lang="en-US" altLang="en-US" sz="2400" kern="1200" dirty="0">
                <a:solidFill>
                  <a:srgbClr val="000000"/>
                </a:solidFill>
                <a:latin typeface="Arial (Body)"/>
                <a:ea typeface="+mn-ea"/>
                <a:cs typeface="Times New Roman" panose="02020603050405020304" pitchFamily="18" charset="0"/>
              </a:rPr>
              <a:t>Avoid long blocks of text</a:t>
            </a:r>
          </a:p>
          <a:p>
            <a:pPr marL="0" indent="0" eaLnBrk="1" hangingPunct="1">
              <a:buNone/>
              <a:tabLst/>
              <a:defRPr/>
            </a:pPr>
            <a:r>
              <a:rPr lang="en-US" altLang="en-US" sz="2400" kern="1200" dirty="0">
                <a:solidFill>
                  <a:srgbClr val="000000"/>
                </a:solidFill>
                <a:latin typeface="Arial (Body)"/>
                <a:ea typeface="+mn-ea"/>
                <a:cs typeface="Times New Roman" panose="02020603050405020304" pitchFamily="18" charset="0"/>
              </a:rPr>
              <a:t>Use bullet points</a:t>
            </a:r>
          </a:p>
          <a:p>
            <a:pPr marL="0" indent="0" eaLnBrk="1" hangingPunct="1">
              <a:buNone/>
              <a:tabLst/>
              <a:defRPr/>
            </a:pPr>
            <a:r>
              <a:rPr lang="en-US" altLang="en-US" sz="2400" kern="1200" dirty="0">
                <a:solidFill>
                  <a:srgbClr val="000000"/>
                </a:solidFill>
                <a:latin typeface="Arial (Body)"/>
                <a:ea typeface="+mn-ea"/>
                <a:cs typeface="Times New Roman" panose="02020603050405020304" pitchFamily="18" charset="0"/>
              </a:rPr>
              <a:t>Use headings and subheadings</a:t>
            </a:r>
          </a:p>
          <a:p>
            <a:pPr marL="0" indent="0" eaLnBrk="1" hangingPunct="1">
              <a:buNone/>
              <a:tabLst/>
              <a:defRPr/>
            </a:pPr>
            <a:r>
              <a:rPr lang="en-US" altLang="en-US" sz="2400" kern="1200" dirty="0">
                <a:solidFill>
                  <a:srgbClr val="000000"/>
                </a:solidFill>
                <a:latin typeface="Arial (Body)"/>
                <a:ea typeface="+mn-ea"/>
                <a:cs typeface="Times New Roman" panose="02020603050405020304" pitchFamily="18" charset="0"/>
              </a:rPr>
              <a:t>Use short paragraph</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181833" cy="707856"/>
          </a:xfrm>
        </p:spPr>
        <p:txBody>
          <a:bodyPr wrap="square">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Design “Easy to Read” Text</a:t>
            </a:r>
          </a:p>
        </p:txBody>
      </p:sp>
      <p:sp>
        <p:nvSpPr>
          <p:cNvPr id="3" name="Text Placeholder 2"/>
          <p:cNvSpPr>
            <a:spLocks noGrp="1"/>
          </p:cNvSpPr>
          <p:nvPr>
            <p:ph type="body" idx="1"/>
          </p:nvPr>
        </p:nvSpPr>
        <p:spPr>
          <a:xfrm>
            <a:off x="457199" y="1600200"/>
            <a:ext cx="8181833" cy="3362429"/>
          </a:xfrm>
        </p:spPr>
        <p:txBody>
          <a:bodyPr wrap="square">
            <a:spAutoFit/>
          </a:bodyPr>
          <a:lstStyle/>
          <a:p>
            <a:pPr marL="0" indent="0">
              <a:buNone/>
            </a:pPr>
            <a:r>
              <a:rPr lang="en-US" altLang="en-US" sz="2400" dirty="0">
                <a:latin typeface="+mn-lt"/>
                <a:cs typeface="Times New Roman" panose="02020603050405020304" pitchFamily="18" charset="0"/>
              </a:rPr>
              <a:t>Use common fonts:</a:t>
            </a:r>
          </a:p>
          <a:p>
            <a:r>
              <a:rPr lang="en-US" altLang="en-US" sz="2400" dirty="0">
                <a:latin typeface="+mn-lt"/>
                <a:cs typeface="Times New Roman" panose="02020603050405020304" pitchFamily="18" charset="0"/>
              </a:rPr>
              <a:t>Arial, Helvetica, Verdana, Times New Roman</a:t>
            </a:r>
          </a:p>
          <a:p>
            <a:pPr marL="0" indent="0">
              <a:buNone/>
            </a:pPr>
            <a:r>
              <a:rPr lang="en-US" altLang="en-US" sz="2400" dirty="0">
                <a:latin typeface="+mn-lt"/>
                <a:cs typeface="Times New Roman" panose="02020603050405020304" pitchFamily="18" charset="0"/>
              </a:rPr>
              <a:t>Use appropriate text size:</a:t>
            </a:r>
          </a:p>
          <a:p>
            <a:r>
              <a:rPr lang="en-US" altLang="en-US" sz="2400" dirty="0">
                <a:latin typeface="+mn-lt"/>
                <a:cs typeface="Times New Roman" panose="02020603050405020304" pitchFamily="18" charset="0"/>
              </a:rPr>
              <a:t>medium, 1em, 100%</a:t>
            </a:r>
          </a:p>
          <a:p>
            <a:pPr marL="0" indent="0">
              <a:buNone/>
            </a:pPr>
            <a:r>
              <a:rPr lang="en-US" altLang="en-US" sz="2400" dirty="0">
                <a:latin typeface="+mn-lt"/>
                <a:cs typeface="Times New Roman" panose="02020603050405020304" pitchFamily="18" charset="0"/>
              </a:rPr>
              <a:t>Use strong contrast between text &amp; background</a:t>
            </a:r>
          </a:p>
          <a:p>
            <a:pPr marL="0" indent="0">
              <a:buNone/>
            </a:pPr>
            <a:r>
              <a:rPr lang="en-US" altLang="en-US" sz="2400" dirty="0">
                <a:latin typeface="+mn-lt"/>
                <a:cs typeface="Times New Roman" panose="02020603050405020304" pitchFamily="18" charset="0"/>
              </a:rPr>
              <a:t>Use columns instead of wide areas of horizontal text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More Text Design Considerations</a:t>
            </a:r>
          </a:p>
        </p:txBody>
      </p:sp>
      <p:sp>
        <p:nvSpPr>
          <p:cNvPr id="3" name="Text Placeholder 2"/>
          <p:cNvSpPr>
            <a:spLocks noGrp="1"/>
          </p:cNvSpPr>
          <p:nvPr>
            <p:ph type="body" idx="1"/>
          </p:nvPr>
        </p:nvSpPr>
        <p:spPr>
          <a:xfrm>
            <a:off x="457200" y="1600200"/>
            <a:ext cx="8229600" cy="2008212"/>
          </a:xfrm>
        </p:spPr>
        <p:txBody>
          <a:bodyPr>
            <a:spAutoFit/>
          </a:bodyPr>
          <a:lstStyle/>
          <a:p>
            <a:pPr marL="255651" indent="-255651" eaLnBrk="1" hangingPunct="1">
              <a:tabLst/>
              <a:defRPr/>
            </a:pPr>
            <a:r>
              <a:rPr lang="en-US" altLang="en-US" sz="2400" kern="1200" dirty="0">
                <a:solidFill>
                  <a:srgbClr val="000000"/>
                </a:solidFill>
                <a:latin typeface="Arial (Body)"/>
                <a:ea typeface="+mn-ea"/>
                <a:cs typeface="Times New Roman" panose="02020603050405020304" pitchFamily="18" charset="0"/>
              </a:rPr>
              <a:t>Carefully choose text in hyperlinks</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mn-ea"/>
                <a:cs typeface="Times New Roman" panose="02020603050405020304" pitchFamily="18" charset="0"/>
              </a:rPr>
              <a:t>Avoid “click here”</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mn-ea"/>
                <a:cs typeface="Times New Roman" panose="02020603050405020304" pitchFamily="18" charset="0"/>
              </a:rPr>
              <a:t>Hyperlink key words or phrases, not entire sentences</a:t>
            </a:r>
          </a:p>
          <a:p>
            <a:pPr marL="255651" indent="-255651" eaLnBrk="1" hangingPunct="1">
              <a:tabLst/>
              <a:defRPr/>
            </a:pPr>
            <a:r>
              <a:rPr lang="en-US" altLang="en-US" sz="2400" kern="1200" dirty="0">
                <a:solidFill>
                  <a:srgbClr val="000000"/>
                </a:solidFill>
                <a:latin typeface="Arial (Body)"/>
                <a:ea typeface="+mn-ea"/>
                <a:cs typeface="Times New Roman" panose="02020603050405020304" pitchFamily="18" charset="0"/>
              </a:rPr>
              <a:t>Chek yur spellin (Check your spelling)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12845" cy="707856"/>
          </a:xfrm>
        </p:spPr>
        <p:txBody>
          <a:bodyPr wrap="square">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Color Theory</a:t>
            </a:r>
          </a:p>
        </p:txBody>
      </p:sp>
      <p:sp>
        <p:nvSpPr>
          <p:cNvPr id="3" name="Text Placeholder 2"/>
          <p:cNvSpPr>
            <a:spLocks noGrp="1"/>
          </p:cNvSpPr>
          <p:nvPr>
            <p:ph type="body" idx="1"/>
          </p:nvPr>
        </p:nvSpPr>
        <p:spPr>
          <a:xfrm>
            <a:off x="457199" y="1600200"/>
            <a:ext cx="4742597" cy="3731761"/>
          </a:xfrm>
        </p:spPr>
        <p:txBody>
          <a:bodyPr wrap="square">
            <a:spAutoFit/>
          </a:bodyPr>
          <a:lstStyle/>
          <a:p>
            <a:pPr marL="0" indent="0" eaLnBrk="1" hangingPunct="1">
              <a:buNone/>
              <a:defRPr/>
            </a:pPr>
            <a:r>
              <a:rPr lang="en-US" altLang="en-US" sz="2400" kern="1200" dirty="0">
                <a:solidFill>
                  <a:srgbClr val="000000"/>
                </a:solidFill>
                <a:latin typeface="Arial (Body)"/>
                <a:ea typeface="+mn-ea"/>
                <a:cs typeface="+mn-cs"/>
              </a:rPr>
              <a:t>Color Theory:</a:t>
            </a:r>
          </a:p>
          <a:p>
            <a:pPr marL="255600" lvl="1" indent="-255600" eaLnBrk="1" hangingPunct="1">
              <a:spcBef>
                <a:spcPts val="1500"/>
              </a:spcBef>
              <a:buFont typeface="Arial" panose="020B0604020202020204" pitchFamily="34" charset="0"/>
              <a:buChar char="•"/>
              <a:defRPr/>
            </a:pPr>
            <a:r>
              <a:rPr lang="en-US" altLang="en-US" sz="2400" kern="1200" dirty="0">
                <a:solidFill>
                  <a:srgbClr val="000000"/>
                </a:solidFill>
                <a:latin typeface="Arial (Body)"/>
                <a:ea typeface="+mn-ea"/>
                <a:cs typeface="+mn-cs"/>
              </a:rPr>
              <a:t>the study of color and its use in design</a:t>
            </a:r>
          </a:p>
          <a:p>
            <a:pPr marL="0" indent="0" eaLnBrk="1" hangingPunct="1">
              <a:buNone/>
              <a:defRPr/>
            </a:pPr>
            <a:r>
              <a:rPr lang="en-US" altLang="en-US" sz="2400" kern="1200" dirty="0">
                <a:solidFill>
                  <a:srgbClr val="000000"/>
                </a:solidFill>
                <a:latin typeface="Arial (Body)"/>
                <a:ea typeface="+mn-ea"/>
                <a:cs typeface="+mn-cs"/>
              </a:rPr>
              <a:t>Color Wheel</a:t>
            </a:r>
          </a:p>
          <a:p>
            <a:pPr marL="255600" lvl="1" indent="-255600" eaLnBrk="1" hangingPunct="1">
              <a:spcBef>
                <a:spcPts val="1500"/>
              </a:spcBef>
              <a:buFont typeface="Arial" panose="020B0604020202020204" pitchFamily="34" charset="0"/>
              <a:buChar char="•"/>
              <a:defRPr/>
            </a:pPr>
            <a:r>
              <a:rPr lang="en-US" altLang="en-US" sz="2400" kern="1200" dirty="0">
                <a:solidFill>
                  <a:srgbClr val="000000"/>
                </a:solidFill>
                <a:latin typeface="Arial (Body)"/>
                <a:ea typeface="+mn-ea"/>
                <a:cs typeface="+mn-cs"/>
              </a:rPr>
              <a:t>Primary Colors</a:t>
            </a:r>
          </a:p>
          <a:p>
            <a:pPr marL="255600" lvl="1" indent="-255600" eaLnBrk="1" hangingPunct="1">
              <a:spcBef>
                <a:spcPts val="1500"/>
              </a:spcBef>
              <a:buFont typeface="Arial" panose="020B0604020202020204" pitchFamily="34" charset="0"/>
              <a:buChar char="•"/>
              <a:defRPr/>
            </a:pPr>
            <a:r>
              <a:rPr lang="en-US" altLang="en-US" sz="2400" kern="1200" dirty="0">
                <a:solidFill>
                  <a:srgbClr val="000000"/>
                </a:solidFill>
                <a:latin typeface="Arial (Body)"/>
                <a:ea typeface="+mn-ea"/>
                <a:cs typeface="+mn-cs"/>
              </a:rPr>
              <a:t>Secondary Colors</a:t>
            </a:r>
          </a:p>
          <a:p>
            <a:pPr marL="255600" lvl="1" indent="-255600" eaLnBrk="1" hangingPunct="1">
              <a:spcBef>
                <a:spcPts val="1500"/>
              </a:spcBef>
              <a:buFont typeface="Arial" panose="020B0604020202020204" pitchFamily="34" charset="0"/>
              <a:buChar char="•"/>
              <a:defRPr/>
            </a:pPr>
            <a:r>
              <a:rPr lang="en-US" altLang="en-US" sz="2400" kern="1200" dirty="0">
                <a:solidFill>
                  <a:srgbClr val="000000"/>
                </a:solidFill>
                <a:latin typeface="Arial (Body)"/>
                <a:ea typeface="+mn-ea"/>
                <a:cs typeface="+mn-cs"/>
              </a:rPr>
              <a:t>Tertiary Colors</a:t>
            </a:r>
          </a:p>
        </p:txBody>
      </p:sp>
      <p:pic>
        <p:nvPicPr>
          <p:cNvPr id="4" name="Picture 3" descr="A color wheel with 12 colors. Thinking of a clock. yellow is at the 12 o clock position, orange is at the 1 o clock position, yellow orange at the 2 o clock position, red orange at the 3 o clock position, red at the four o clock position, red violet at the 5 o clock position, Violet at the 6 o clock position, blue violet at the 7 o clock position, blue at the 8 o clock position, blue green at the 9 o clock position, green at the 10 o clock position, yellow green at the 11 o clock positi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5919" y="1903148"/>
            <a:ext cx="3190150" cy="312586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605007"/>
            <a:ext cx="8400197" cy="707856"/>
          </a:xfrm>
        </p:spPr>
        <p:txBody>
          <a:bodyPr wrap="square">
            <a:spAutoFit/>
          </a:bodyPr>
          <a:lstStyle/>
          <a:p>
            <a:pPr eaLnBrk="1" fontAlgn="auto" hangingPunct="1">
              <a:spcAft>
                <a:spcPts val="0"/>
              </a:spcAft>
              <a:buFont typeface="Times New Roman"/>
              <a:buNone/>
              <a:defRPr/>
            </a:pPr>
            <a:r>
              <a:rPr lang="en-US" sz="3400" b="1" kern="1200" spc="-50" dirty="0">
                <a:solidFill>
                  <a:srgbClr val="007FA3"/>
                </a:solidFill>
                <a:latin typeface="Times New Roman" panose="02020603050405020304" pitchFamily="18" charset="0"/>
                <a:ea typeface="+mj-ea"/>
                <a:cs typeface="+mj-cs"/>
                <a:sym typeface="Times New Roman"/>
              </a:rPr>
              <a:t>Color Schemes Based on the Color Wheel </a:t>
            </a:r>
            <a:r>
              <a:rPr lang="en-US" sz="2000" kern="1200" spc="-50" dirty="0">
                <a:solidFill>
                  <a:srgbClr val="007FA3"/>
                </a:solidFill>
                <a:latin typeface="Times New Roman" panose="02020603050405020304" pitchFamily="18" charset="0"/>
                <a:ea typeface="+mj-ea"/>
                <a:cs typeface="+mj-cs"/>
                <a:sym typeface="Times New Roman"/>
              </a:rPr>
              <a:t>(1 of 2)</a:t>
            </a:r>
          </a:p>
        </p:txBody>
      </p:sp>
      <p:sp>
        <p:nvSpPr>
          <p:cNvPr id="3" name="Text Placeholder 2"/>
          <p:cNvSpPr>
            <a:spLocks noGrp="1"/>
          </p:cNvSpPr>
          <p:nvPr>
            <p:ph idx="1"/>
          </p:nvPr>
        </p:nvSpPr>
        <p:spPr>
          <a:xfrm>
            <a:off x="457200" y="1600200"/>
            <a:ext cx="5707064" cy="1070429"/>
          </a:xfrm>
        </p:spPr>
        <p:txBody>
          <a:bodyPr/>
          <a:lstStyle/>
          <a:p>
            <a:pPr marL="0" indent="0" fontAlgn="auto">
              <a:buNone/>
              <a:defRPr/>
            </a:pPr>
            <a:r>
              <a:rPr lang="en-US" altLang="en-US" sz="2200" b="1" dirty="0">
                <a:solidFill>
                  <a:schemeClr val="tx1"/>
                </a:solidFill>
                <a:latin typeface="+mn-lt"/>
              </a:rPr>
              <a:t>Monochromatic</a:t>
            </a:r>
            <a:r>
              <a:rPr lang="en-US" altLang="en-US" sz="2200" dirty="0">
                <a:solidFill>
                  <a:schemeClr val="tx1"/>
                </a:solidFill>
                <a:latin typeface="+mn-lt"/>
              </a:rPr>
              <a:t> – shades, tints, or tones of the same color </a:t>
            </a:r>
            <a:r>
              <a:rPr lang="en-US" altLang="en-US" sz="2200" dirty="0">
                <a:solidFill>
                  <a:schemeClr val="tx1">
                    <a:lumMod val="75000"/>
                    <a:lumOff val="25000"/>
                  </a:schemeClr>
                </a:solidFill>
                <a:latin typeface="+mn-lt"/>
                <a:hlinkClick r:id="rId2"/>
              </a:rPr>
              <a:t>http://</a:t>
            </a:r>
            <a:r>
              <a:rPr lang="en-US" altLang="en-US" sz="2200" dirty="0">
                <a:solidFill>
                  <a:schemeClr val="tx1">
                    <a:lumMod val="75000"/>
                    <a:lumOff val="25000"/>
                  </a:schemeClr>
                </a:solidFill>
                <a:latin typeface="+mn-lt"/>
                <a:hlinkClick r:id="rId2" tooltip="http://meyerweb.com/eric/tools/color-blend"/>
              </a:rPr>
              <a:t>meyerweb.com/eric/tools/color-blend</a:t>
            </a:r>
            <a:endParaRPr lang="en-US" altLang="en-US" sz="2200" dirty="0">
              <a:solidFill>
                <a:schemeClr val="tx1">
                  <a:lumMod val="75000"/>
                  <a:lumOff val="25000"/>
                </a:schemeClr>
              </a:solidFill>
              <a:latin typeface="+mn-lt"/>
            </a:endParaRPr>
          </a:p>
        </p:txBody>
      </p:sp>
      <p:pic>
        <p:nvPicPr>
          <p:cNvPr id="36867" name="Picture 2" descr="A blue monochromatic color scheme. Three swatches are shown. At the left is the swatch for a shade of blue. To the right of it is a tint of blue. To the right of it is a tone of bl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7708" y="1737203"/>
            <a:ext cx="2351559" cy="8135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ontent Placeholder 3"/>
          <p:cNvSpPr>
            <a:spLocks noGrp="1"/>
          </p:cNvSpPr>
          <p:nvPr>
            <p:ph idx="13"/>
          </p:nvPr>
        </p:nvSpPr>
        <p:spPr>
          <a:xfrm>
            <a:off x="473720" y="3338086"/>
            <a:ext cx="5361023" cy="919336"/>
          </a:xfrm>
        </p:spPr>
        <p:txBody>
          <a:bodyPr/>
          <a:lstStyle/>
          <a:p>
            <a:pPr marL="0" indent="0" fontAlgn="auto">
              <a:buNone/>
              <a:defRPr/>
            </a:pPr>
            <a:r>
              <a:rPr lang="en-US" altLang="en-US" sz="2200" b="1" dirty="0">
                <a:solidFill>
                  <a:schemeClr val="tx1"/>
                </a:solidFill>
                <a:latin typeface="+mn-lt"/>
              </a:rPr>
              <a:t>Analogous</a:t>
            </a:r>
            <a:r>
              <a:rPr lang="en-US" altLang="en-US" sz="2200" dirty="0">
                <a:solidFill>
                  <a:schemeClr val="tx1"/>
                </a:solidFill>
                <a:latin typeface="+mn-lt"/>
              </a:rPr>
              <a:t> – a main color and two colors adjacent to it on the color wheel</a:t>
            </a:r>
          </a:p>
        </p:txBody>
      </p:sp>
      <p:pic>
        <p:nvPicPr>
          <p:cNvPr id="36868" name="Picture 3" descr="An analogous color scheme based on orange. Three swatches are shown, orange, red orange, and yellow oran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5298" y="3390356"/>
            <a:ext cx="2353452" cy="7802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4"/>
          <p:cNvSpPr>
            <a:spLocks noGrp="1"/>
          </p:cNvSpPr>
          <p:nvPr>
            <p:ph idx="14"/>
          </p:nvPr>
        </p:nvSpPr>
        <p:spPr>
          <a:xfrm>
            <a:off x="473720" y="4726537"/>
            <a:ext cx="5361023" cy="919336"/>
          </a:xfrm>
        </p:spPr>
        <p:txBody>
          <a:bodyPr/>
          <a:lstStyle/>
          <a:p>
            <a:pPr marL="0" indent="0"/>
            <a:r>
              <a:rPr lang="en-US" altLang="en-US" sz="2200" b="1" dirty="0">
                <a:solidFill>
                  <a:schemeClr val="tx1"/>
                </a:solidFill>
                <a:latin typeface="+mn-lt"/>
              </a:rPr>
              <a:t>Complementary</a:t>
            </a:r>
            <a:r>
              <a:rPr lang="en-US" altLang="en-US" sz="2200" dirty="0">
                <a:solidFill>
                  <a:schemeClr val="tx1"/>
                </a:solidFill>
                <a:latin typeface="+mn-lt"/>
              </a:rPr>
              <a:t> – two colors that are opposite each other on the color wheel</a:t>
            </a:r>
          </a:p>
        </p:txBody>
      </p:sp>
      <p:pic>
        <p:nvPicPr>
          <p:cNvPr id="36869" name="Picture 4" descr="A complementary color scheme based on yellow. Two swatches are shown, yellow and viole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4339" y="4660022"/>
            <a:ext cx="1570049" cy="785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605007"/>
            <a:ext cx="8413845" cy="707856"/>
          </a:xfrm>
        </p:spPr>
        <p:txBody>
          <a:bodyPr wrap="square">
            <a:spAutoFit/>
          </a:bodyPr>
          <a:lstStyle/>
          <a:p>
            <a:pPr eaLnBrk="1" fontAlgn="auto" hangingPunct="1">
              <a:spcAft>
                <a:spcPts val="0"/>
              </a:spcAft>
              <a:buFont typeface="Times New Roman"/>
              <a:buNone/>
              <a:defRPr/>
            </a:pPr>
            <a:r>
              <a:rPr lang="en-US" sz="3400" b="1" kern="1200" spc="-50" dirty="0">
                <a:solidFill>
                  <a:srgbClr val="007FA3"/>
                </a:solidFill>
                <a:latin typeface="Times New Roman" panose="02020603050405020304" pitchFamily="18" charset="0"/>
                <a:ea typeface="+mj-ea"/>
                <a:cs typeface="+mj-cs"/>
                <a:sym typeface="Times New Roman"/>
              </a:rPr>
              <a:t>Color Schemes Based on the Color Wheel </a:t>
            </a:r>
            <a:r>
              <a:rPr lang="en-US" sz="2000" kern="1200" spc="-50" dirty="0">
                <a:solidFill>
                  <a:srgbClr val="007FA3"/>
                </a:solidFill>
                <a:latin typeface="Times New Roman" panose="02020603050405020304" pitchFamily="18" charset="0"/>
                <a:ea typeface="+mj-ea"/>
                <a:cs typeface="+mj-cs"/>
                <a:sym typeface="Times New Roman"/>
              </a:rPr>
              <a:t>(2 of 2)</a:t>
            </a:r>
          </a:p>
        </p:txBody>
      </p:sp>
      <p:sp>
        <p:nvSpPr>
          <p:cNvPr id="3" name="Content Placeholder 2"/>
          <p:cNvSpPr>
            <a:spLocks noGrp="1"/>
          </p:cNvSpPr>
          <p:nvPr>
            <p:ph idx="1"/>
          </p:nvPr>
        </p:nvSpPr>
        <p:spPr>
          <a:xfrm>
            <a:off x="457200" y="1600200"/>
            <a:ext cx="4977442" cy="1538853"/>
          </a:xfrm>
        </p:spPr>
        <p:txBody>
          <a:bodyPr wrap="square">
            <a:spAutoFit/>
          </a:bodyPr>
          <a:lstStyle/>
          <a:p>
            <a:pPr marL="0" indent="0" eaLnBrk="1" hangingPunct="1">
              <a:spcBef>
                <a:spcPts val="1500"/>
              </a:spcBef>
              <a:buClr>
                <a:srgbClr val="007FA3"/>
              </a:buClr>
              <a:buSzPct val="100000"/>
              <a:buNone/>
              <a:defRPr/>
            </a:pPr>
            <a:r>
              <a:rPr lang="en-US" altLang="en-US" sz="2200" b="1" kern="1200" dirty="0">
                <a:latin typeface="Arial (Body)"/>
                <a:ea typeface="+mn-ea"/>
                <a:cs typeface="+mn-cs"/>
                <a:sym typeface="Arial"/>
              </a:rPr>
              <a:t>Split Complementary </a:t>
            </a:r>
            <a:r>
              <a:rPr lang="en-US" altLang="en-US" sz="2200" kern="1200" dirty="0">
                <a:latin typeface="Arial (Body)"/>
                <a:ea typeface="+mn-ea"/>
                <a:cs typeface="+mn-cs"/>
                <a:sym typeface="Arial"/>
              </a:rPr>
              <a:t>– a main color, the color opposite it on the color wheel (the complement) and two colors adjacent to the complement</a:t>
            </a:r>
          </a:p>
        </p:txBody>
      </p:sp>
      <p:pic>
        <p:nvPicPr>
          <p:cNvPr id="37892" name="Picture 2" descr="A split complementary color scheme based on yellow. Four swatches are shown, yellow, violet, red violet, and blue viol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170" y="1707524"/>
            <a:ext cx="2871112" cy="7177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ontent Placeholder 3"/>
          <p:cNvSpPr>
            <a:spLocks noGrp="1"/>
          </p:cNvSpPr>
          <p:nvPr>
            <p:ph idx="13"/>
          </p:nvPr>
        </p:nvSpPr>
        <p:spPr>
          <a:xfrm>
            <a:off x="453727" y="3457165"/>
            <a:ext cx="5239707" cy="821057"/>
          </a:xfrm>
        </p:spPr>
        <p:txBody>
          <a:bodyPr/>
          <a:lstStyle/>
          <a:p>
            <a:pPr marL="0" indent="0" eaLnBrk="1" hangingPunct="1">
              <a:spcBef>
                <a:spcPts val="1500"/>
              </a:spcBef>
              <a:buClr>
                <a:srgbClr val="007FA3"/>
              </a:buClr>
              <a:buSzPct val="100000"/>
              <a:buNone/>
              <a:defRPr/>
            </a:pPr>
            <a:r>
              <a:rPr lang="en-US" altLang="en-US" sz="2200" b="1" kern="1200" dirty="0">
                <a:latin typeface="Arial (Body)"/>
                <a:sym typeface="Arial"/>
              </a:rPr>
              <a:t>Triadic</a:t>
            </a:r>
            <a:r>
              <a:rPr lang="en-US" altLang="en-US" sz="2200" kern="1200" dirty="0">
                <a:latin typeface="Arial (Body)"/>
                <a:sym typeface="Arial"/>
              </a:rPr>
              <a:t>- three colors that are equidistant on the color wheel</a:t>
            </a:r>
            <a:endParaRPr lang="en-IN" sz="2200" dirty="0"/>
          </a:p>
        </p:txBody>
      </p:sp>
      <p:pic>
        <p:nvPicPr>
          <p:cNvPr id="37893" name="Picture 3" descr="A triadic color scheme based on teal. Three swatches are shown, teal, which is blue green, yellow orange, and red viol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5032" y="3554432"/>
            <a:ext cx="2251201" cy="7064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4"/>
          <p:cNvSpPr>
            <a:spLocks noGrp="1"/>
          </p:cNvSpPr>
          <p:nvPr>
            <p:ph idx="14"/>
          </p:nvPr>
        </p:nvSpPr>
        <p:spPr>
          <a:xfrm>
            <a:off x="473720" y="4841484"/>
            <a:ext cx="5477450" cy="470197"/>
          </a:xfrm>
        </p:spPr>
        <p:txBody>
          <a:bodyPr/>
          <a:lstStyle/>
          <a:p>
            <a:pPr marL="0" indent="0" eaLnBrk="1" hangingPunct="1">
              <a:spcBef>
                <a:spcPts val="1500"/>
              </a:spcBef>
              <a:buClr>
                <a:srgbClr val="007FA3"/>
              </a:buClr>
              <a:buSzPct val="100000"/>
              <a:buNone/>
              <a:defRPr/>
            </a:pPr>
            <a:r>
              <a:rPr lang="en-US" altLang="en-US" sz="2200" b="1" kern="1200" dirty="0">
                <a:latin typeface="Arial (Body)"/>
                <a:sym typeface="Arial"/>
              </a:rPr>
              <a:t>Tetradic</a:t>
            </a:r>
            <a:r>
              <a:rPr lang="en-US" altLang="en-US" sz="2200" kern="1200" dirty="0">
                <a:latin typeface="Arial (Body)"/>
                <a:sym typeface="Arial"/>
              </a:rPr>
              <a:t> – two complementary color pairs</a:t>
            </a:r>
            <a:endParaRPr lang="en-IN" sz="2200" dirty="0"/>
          </a:p>
        </p:txBody>
      </p:sp>
      <p:pic>
        <p:nvPicPr>
          <p:cNvPr id="37894" name="Picture 4" descr="A tetradic color scheme based on yellow. Four swatches are shown, yellow, violet, yellow green, and red viole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7221" y="4886268"/>
            <a:ext cx="2893952" cy="732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Implementing a Color Scheme</a:t>
            </a:r>
          </a:p>
        </p:txBody>
      </p:sp>
      <p:sp>
        <p:nvSpPr>
          <p:cNvPr id="3" name="Text Placeholder 2"/>
          <p:cNvSpPr>
            <a:spLocks noGrp="1"/>
          </p:cNvSpPr>
          <p:nvPr>
            <p:ph type="body" idx="1"/>
          </p:nvPr>
        </p:nvSpPr>
        <p:spPr>
          <a:xfrm>
            <a:off x="457200" y="1600200"/>
            <a:ext cx="8229600" cy="4770506"/>
          </a:xfrm>
        </p:spPr>
        <p:txBody>
          <a:bodyPr>
            <a:spAutoFit/>
          </a:bodyPr>
          <a:lstStyle/>
          <a:p>
            <a:pPr marL="0" indent="0" eaLnBrk="1" hangingPunct="1">
              <a:buNone/>
              <a:tabLst/>
              <a:defRPr/>
            </a:pPr>
            <a:r>
              <a:rPr lang="en-US" altLang="en-US" sz="2200" kern="1200" dirty="0">
                <a:solidFill>
                  <a:srgbClr val="000000"/>
                </a:solidFill>
                <a:latin typeface="Arial (Body)"/>
                <a:ea typeface="+mn-ea"/>
                <a:cs typeface="+mn-cs"/>
              </a:rPr>
              <a:t>Choose one color to be dominant</a:t>
            </a:r>
          </a:p>
          <a:p>
            <a:pPr marL="0" indent="0" eaLnBrk="1" hangingPunct="1">
              <a:buNone/>
              <a:tabLst/>
              <a:defRPr/>
            </a:pPr>
            <a:r>
              <a:rPr lang="en-US" altLang="en-US" sz="2200" kern="1200" dirty="0">
                <a:solidFill>
                  <a:srgbClr val="000000"/>
                </a:solidFill>
                <a:latin typeface="Arial (Body)"/>
                <a:ea typeface="+mn-ea"/>
                <a:cs typeface="+mn-cs"/>
              </a:rPr>
              <a:t>Use other colors in the color scheme as accent colors</a:t>
            </a:r>
          </a:p>
          <a:p>
            <a:pPr marL="255600" lvl="1" indent="-255600" eaLnBrk="1" hangingPunct="1">
              <a:spcBef>
                <a:spcPts val="1500"/>
              </a:spcBef>
              <a:buFont typeface="Arial" panose="020B0604020202020204" pitchFamily="34" charset="0"/>
              <a:buChar char="•"/>
              <a:defRPr/>
            </a:pPr>
            <a:r>
              <a:rPr lang="en-US" altLang="en-US" sz="2200" kern="1200" dirty="0">
                <a:solidFill>
                  <a:srgbClr val="000000"/>
                </a:solidFill>
                <a:latin typeface="Arial (Body)"/>
                <a:ea typeface="+mn-ea"/>
                <a:cs typeface="+mn-cs"/>
              </a:rPr>
              <a:t>headings,</a:t>
            </a:r>
          </a:p>
          <a:p>
            <a:pPr marL="255600" lvl="1" indent="-255600" eaLnBrk="1" hangingPunct="1">
              <a:spcBef>
                <a:spcPts val="1500"/>
              </a:spcBef>
              <a:buFont typeface="Arial" panose="020B0604020202020204" pitchFamily="34" charset="0"/>
              <a:buChar char="•"/>
              <a:defRPr/>
            </a:pPr>
            <a:r>
              <a:rPr lang="en-US" altLang="en-US" sz="2200" kern="1200" dirty="0">
                <a:solidFill>
                  <a:srgbClr val="000000"/>
                </a:solidFill>
                <a:latin typeface="Arial (Body)"/>
                <a:ea typeface="+mn-ea"/>
                <a:cs typeface="+mn-cs"/>
              </a:rPr>
              <a:t>subheadings</a:t>
            </a:r>
          </a:p>
          <a:p>
            <a:pPr marL="255600" lvl="1" indent="-255600" eaLnBrk="1" hangingPunct="1">
              <a:spcBef>
                <a:spcPts val="1500"/>
              </a:spcBef>
              <a:buFont typeface="Arial" panose="020B0604020202020204" pitchFamily="34" charset="0"/>
              <a:buChar char="•"/>
              <a:defRPr/>
            </a:pPr>
            <a:r>
              <a:rPr lang="en-US" altLang="en-US" sz="2200" kern="1200" dirty="0">
                <a:solidFill>
                  <a:srgbClr val="000000"/>
                </a:solidFill>
                <a:latin typeface="Arial (Body)"/>
                <a:ea typeface="+mn-ea"/>
                <a:cs typeface="+mn-cs"/>
              </a:rPr>
              <a:t>borders,</a:t>
            </a:r>
          </a:p>
          <a:p>
            <a:pPr marL="255600" lvl="1" indent="-255600" eaLnBrk="1" hangingPunct="1">
              <a:spcBef>
                <a:spcPts val="1500"/>
              </a:spcBef>
              <a:buFont typeface="Arial" panose="020B0604020202020204" pitchFamily="34" charset="0"/>
              <a:buChar char="•"/>
              <a:defRPr/>
            </a:pPr>
            <a:r>
              <a:rPr lang="en-US" altLang="en-US" sz="2200" kern="1200" dirty="0">
                <a:solidFill>
                  <a:srgbClr val="000000"/>
                </a:solidFill>
                <a:latin typeface="Arial (Body)"/>
                <a:ea typeface="+mn-ea"/>
                <a:cs typeface="+mn-cs"/>
              </a:rPr>
              <a:t>list markers, etc.</a:t>
            </a:r>
          </a:p>
          <a:p>
            <a:pPr marL="0" indent="0" eaLnBrk="1" hangingPunct="1">
              <a:buNone/>
              <a:tabLst/>
              <a:defRPr/>
            </a:pPr>
            <a:r>
              <a:rPr lang="en-US" altLang="en-US" sz="2200" kern="1200" dirty="0">
                <a:solidFill>
                  <a:srgbClr val="000000"/>
                </a:solidFill>
                <a:latin typeface="Arial (Body)"/>
                <a:ea typeface="+mn-ea"/>
                <a:cs typeface="+mn-cs"/>
              </a:rPr>
              <a:t>Use neutrals such as white, off-white, gray, black, or brown</a:t>
            </a:r>
          </a:p>
          <a:p>
            <a:pPr marL="0" indent="0" eaLnBrk="1" hangingPunct="1">
              <a:buNone/>
              <a:tabLst/>
              <a:defRPr/>
            </a:pPr>
            <a:r>
              <a:rPr lang="en-US" altLang="en-US" sz="2200" kern="1200" dirty="0">
                <a:solidFill>
                  <a:srgbClr val="000000"/>
                </a:solidFill>
                <a:latin typeface="Arial (Body)"/>
                <a:ea typeface="+mn-ea"/>
                <a:cs typeface="+mn-cs"/>
              </a:rPr>
              <a:t>Do not restrict yourself to web-safe colors</a:t>
            </a:r>
          </a:p>
          <a:p>
            <a:pPr marL="0" indent="0" eaLnBrk="1" hangingPunct="1">
              <a:buNone/>
              <a:tabLst/>
              <a:defRPr/>
            </a:pPr>
            <a:r>
              <a:rPr lang="en-US" altLang="en-US" sz="2200" kern="1200" dirty="0">
                <a:solidFill>
                  <a:srgbClr val="000000"/>
                </a:solidFill>
                <a:latin typeface="Arial (Body)"/>
                <a:ea typeface="+mn-ea"/>
                <a:cs typeface="+mn-cs"/>
              </a:rPr>
              <a:t>Feel free to use tints, shades, or tones of colors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Aft>
                <a:spcPts val="0"/>
              </a:spcAft>
              <a:buFont typeface="Times New Roman"/>
              <a:buNone/>
              <a:defRPr/>
            </a:pPr>
            <a:r>
              <a:rPr lang="en-US" sz="3400" b="1" kern="1200" spc="-50" dirty="0">
                <a:solidFill>
                  <a:srgbClr val="007FA3"/>
                </a:solidFill>
                <a:latin typeface="Times New Roman" panose="02020603050405020304" pitchFamily="18" charset="0"/>
                <a:ea typeface="+mj-ea"/>
                <a:cs typeface="+mj-cs"/>
                <a:sym typeface="Times New Roman"/>
              </a:rPr>
              <a:t>Learning Objectives</a:t>
            </a:r>
          </a:p>
        </p:txBody>
      </p:sp>
      <p:sp>
        <p:nvSpPr>
          <p:cNvPr id="3" name="Content Placeholder 2"/>
          <p:cNvSpPr>
            <a:spLocks noGrp="1"/>
          </p:cNvSpPr>
          <p:nvPr>
            <p:ph type="body" idx="1"/>
          </p:nvPr>
        </p:nvSpPr>
        <p:spPr>
          <a:xfrm>
            <a:off x="457200" y="1600200"/>
            <a:ext cx="8229600" cy="4770506"/>
          </a:xfrm>
        </p:spPr>
        <p:txBody>
          <a:bodyPr>
            <a:spAutoFit/>
          </a:bodyPr>
          <a:lstStyle/>
          <a:p>
            <a:pPr marL="0" lvl="1" indent="0" eaLnBrk="1" hangingPunct="1">
              <a:spcBef>
                <a:spcPts val="1500"/>
              </a:spcBef>
              <a:buSzPct val="100000"/>
              <a:buNone/>
              <a:defRPr/>
            </a:pPr>
            <a:r>
              <a:rPr lang="en-US" altLang="en-US" sz="2200" b="1" kern="1200" dirty="0">
                <a:solidFill>
                  <a:schemeClr val="tx2"/>
                </a:solidFill>
                <a:latin typeface="Arial (Body)"/>
                <a:ea typeface="+mn-ea"/>
                <a:cs typeface="+mn-cs"/>
                <a:sym typeface="Arial"/>
              </a:rPr>
              <a:t>5.1</a:t>
            </a:r>
            <a:r>
              <a:rPr lang="en-US" altLang="en-US" sz="2200" kern="1200" dirty="0">
                <a:latin typeface="Arial (Body)"/>
                <a:ea typeface="+mn-ea"/>
                <a:cs typeface="+mn-cs"/>
                <a:sym typeface="Arial"/>
              </a:rPr>
              <a:t> Describe the most common types of website organization</a:t>
            </a:r>
          </a:p>
          <a:p>
            <a:pPr marL="0" lvl="1" indent="0" eaLnBrk="1" hangingPunct="1">
              <a:spcBef>
                <a:spcPts val="1500"/>
              </a:spcBef>
              <a:buSzPct val="100000"/>
              <a:buNone/>
              <a:defRPr/>
            </a:pPr>
            <a:r>
              <a:rPr lang="en-US" altLang="en-US" sz="2200" b="1" kern="1200" dirty="0">
                <a:solidFill>
                  <a:schemeClr val="tx2"/>
                </a:solidFill>
                <a:latin typeface="Arial (Body)"/>
                <a:ea typeface="+mn-ea"/>
                <a:cs typeface="+mn-cs"/>
                <a:sym typeface="Arial"/>
              </a:rPr>
              <a:t>5.2</a:t>
            </a:r>
            <a:r>
              <a:rPr lang="en-US" altLang="en-US" sz="2200" kern="1200" dirty="0">
                <a:latin typeface="Arial (Body)"/>
                <a:ea typeface="+mn-ea"/>
                <a:cs typeface="+mn-cs"/>
                <a:sym typeface="Arial"/>
              </a:rPr>
              <a:t> Describe principles of visual design</a:t>
            </a:r>
          </a:p>
          <a:p>
            <a:pPr marL="0" lvl="1" indent="0" eaLnBrk="1" hangingPunct="1">
              <a:spcBef>
                <a:spcPts val="1500"/>
              </a:spcBef>
              <a:buSzPct val="100000"/>
              <a:buNone/>
              <a:defRPr/>
            </a:pPr>
            <a:r>
              <a:rPr lang="en-US" altLang="en-US" sz="2200" b="1" kern="1200" dirty="0">
                <a:solidFill>
                  <a:schemeClr val="tx2"/>
                </a:solidFill>
                <a:latin typeface="Arial (Body)"/>
                <a:ea typeface="+mn-ea"/>
                <a:cs typeface="+mn-cs"/>
                <a:sym typeface="Arial"/>
              </a:rPr>
              <a:t>5.3</a:t>
            </a:r>
            <a:r>
              <a:rPr lang="en-US" altLang="en-US" sz="2200" kern="1200" dirty="0">
                <a:latin typeface="Arial (Body)"/>
                <a:ea typeface="+mn-ea"/>
                <a:cs typeface="+mn-cs"/>
                <a:sym typeface="Arial"/>
              </a:rPr>
              <a:t> Design for your target audience</a:t>
            </a:r>
          </a:p>
          <a:p>
            <a:pPr marL="0" lvl="1" indent="0" eaLnBrk="1" hangingPunct="1">
              <a:spcBef>
                <a:spcPts val="1500"/>
              </a:spcBef>
              <a:buSzPct val="100000"/>
              <a:buNone/>
              <a:defRPr/>
            </a:pPr>
            <a:r>
              <a:rPr lang="en-US" altLang="en-US" sz="2200" b="1" kern="1200" dirty="0">
                <a:solidFill>
                  <a:schemeClr val="tx2"/>
                </a:solidFill>
                <a:latin typeface="Arial (Body)"/>
                <a:ea typeface="+mn-ea"/>
                <a:cs typeface="+mn-cs"/>
                <a:sym typeface="Arial"/>
              </a:rPr>
              <a:t>5.4</a:t>
            </a:r>
            <a:r>
              <a:rPr lang="en-US" altLang="en-US" sz="2200" kern="1200" dirty="0">
                <a:latin typeface="Arial (Body)"/>
                <a:ea typeface="+mn-ea"/>
                <a:cs typeface="+mn-cs"/>
                <a:sym typeface="Arial"/>
              </a:rPr>
              <a:t> Create clear, easy-to-use navigation</a:t>
            </a:r>
          </a:p>
          <a:p>
            <a:pPr marL="0" lvl="1" indent="0" eaLnBrk="1" hangingPunct="1">
              <a:spcBef>
                <a:spcPts val="1500"/>
              </a:spcBef>
              <a:buSzPct val="100000"/>
              <a:buNone/>
              <a:defRPr/>
            </a:pPr>
            <a:r>
              <a:rPr lang="en-US" altLang="en-US" sz="2200" b="1" kern="1200" dirty="0">
                <a:solidFill>
                  <a:schemeClr val="tx2"/>
                </a:solidFill>
                <a:latin typeface="Arial (Body)"/>
                <a:ea typeface="+mn-ea"/>
                <a:cs typeface="+mn-cs"/>
                <a:sym typeface="Arial"/>
              </a:rPr>
              <a:t>5.5</a:t>
            </a:r>
            <a:r>
              <a:rPr lang="en-US" altLang="en-US" sz="2200" kern="1200" dirty="0">
                <a:latin typeface="Arial (Body)"/>
                <a:ea typeface="+mn-ea"/>
                <a:cs typeface="+mn-cs"/>
                <a:sym typeface="Arial"/>
              </a:rPr>
              <a:t> Improve the readability of the text on your web pages</a:t>
            </a:r>
          </a:p>
          <a:p>
            <a:pPr marL="0" lvl="1" indent="0" eaLnBrk="1" hangingPunct="1">
              <a:spcBef>
                <a:spcPts val="1500"/>
              </a:spcBef>
              <a:buSzPct val="100000"/>
              <a:buNone/>
              <a:defRPr/>
            </a:pPr>
            <a:r>
              <a:rPr lang="en-US" altLang="en-US" sz="2200" b="1" kern="1200" dirty="0">
                <a:solidFill>
                  <a:schemeClr val="tx2"/>
                </a:solidFill>
                <a:latin typeface="Arial (Body)"/>
                <a:ea typeface="+mn-ea"/>
                <a:cs typeface="+mn-cs"/>
                <a:sym typeface="Arial"/>
              </a:rPr>
              <a:t>5.6</a:t>
            </a:r>
            <a:r>
              <a:rPr lang="en-US" altLang="en-US" sz="2200" kern="1200" dirty="0">
                <a:latin typeface="Arial (Body)"/>
                <a:ea typeface="+mn-ea"/>
                <a:cs typeface="+mn-cs"/>
                <a:sym typeface="Arial"/>
              </a:rPr>
              <a:t> Use graphics appropriately on web pages</a:t>
            </a:r>
          </a:p>
          <a:p>
            <a:pPr marL="0" lvl="1" indent="0" eaLnBrk="1" hangingPunct="1">
              <a:spcBef>
                <a:spcPts val="1500"/>
              </a:spcBef>
              <a:buSzPct val="100000"/>
              <a:buNone/>
              <a:defRPr/>
            </a:pPr>
            <a:r>
              <a:rPr lang="en-US" altLang="en-US" sz="2200" b="1" kern="1200" dirty="0">
                <a:solidFill>
                  <a:schemeClr val="tx2"/>
                </a:solidFill>
                <a:latin typeface="Arial (Body)"/>
                <a:ea typeface="+mn-ea"/>
                <a:cs typeface="+mn-cs"/>
                <a:sym typeface="Arial"/>
              </a:rPr>
              <a:t>5.7</a:t>
            </a:r>
            <a:r>
              <a:rPr lang="en-US" altLang="en-US" sz="2200" kern="1200" dirty="0">
                <a:latin typeface="Arial (Body)"/>
                <a:ea typeface="+mn-ea"/>
                <a:cs typeface="+mn-cs"/>
                <a:sym typeface="Arial"/>
              </a:rPr>
              <a:t> Apply the concept of universal design to web pages</a:t>
            </a:r>
          </a:p>
          <a:p>
            <a:pPr marL="0" lvl="1" indent="0" eaLnBrk="1" hangingPunct="1">
              <a:spcBef>
                <a:spcPts val="1500"/>
              </a:spcBef>
              <a:buSzPct val="100000"/>
              <a:buNone/>
              <a:defRPr/>
            </a:pPr>
            <a:r>
              <a:rPr lang="en-US" altLang="en-US" sz="2200" b="1" kern="1200" dirty="0">
                <a:solidFill>
                  <a:schemeClr val="tx2"/>
                </a:solidFill>
                <a:latin typeface="Arial (Body)"/>
                <a:ea typeface="+mn-ea"/>
                <a:cs typeface="+mn-cs"/>
                <a:sym typeface="Arial"/>
              </a:rPr>
              <a:t>5.8</a:t>
            </a:r>
            <a:r>
              <a:rPr lang="en-US" altLang="en-US" sz="2200" kern="1200" dirty="0">
                <a:latin typeface="Arial (Body)"/>
                <a:ea typeface="+mn-ea"/>
                <a:cs typeface="+mn-cs"/>
                <a:sym typeface="Arial"/>
              </a:rPr>
              <a:t> Describe web page layout design techniques</a:t>
            </a:r>
          </a:p>
          <a:p>
            <a:pPr marL="0" lvl="1" indent="0" eaLnBrk="1" hangingPunct="1">
              <a:spcBef>
                <a:spcPts val="1500"/>
              </a:spcBef>
              <a:buSzPct val="100000"/>
              <a:buNone/>
              <a:defRPr/>
            </a:pPr>
            <a:r>
              <a:rPr lang="en-US" altLang="en-US" sz="2200" b="1" kern="1200" dirty="0">
                <a:solidFill>
                  <a:schemeClr val="tx2"/>
                </a:solidFill>
                <a:latin typeface="Arial (Body)"/>
                <a:ea typeface="+mn-ea"/>
                <a:cs typeface="+mn-cs"/>
                <a:sym typeface="Arial"/>
              </a:rPr>
              <a:t>5.9</a:t>
            </a:r>
            <a:r>
              <a:rPr lang="en-US" altLang="en-US" sz="2200" kern="1200" dirty="0">
                <a:latin typeface="Arial (Body)"/>
                <a:ea typeface="+mn-ea"/>
                <a:cs typeface="+mn-cs"/>
                <a:sym typeface="Arial"/>
              </a:rPr>
              <a:t> Apply best practices of web design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Verify Sufficient Contrast</a:t>
            </a:r>
          </a:p>
        </p:txBody>
      </p:sp>
      <p:sp>
        <p:nvSpPr>
          <p:cNvPr id="3" name="Text Placeholder 2"/>
          <p:cNvSpPr>
            <a:spLocks noGrp="1"/>
          </p:cNvSpPr>
          <p:nvPr>
            <p:ph type="body" idx="1"/>
          </p:nvPr>
        </p:nvSpPr>
        <p:spPr>
          <a:xfrm>
            <a:off x="457200" y="1600200"/>
            <a:ext cx="8229600" cy="3170068"/>
          </a:xfrm>
        </p:spPr>
        <p:txBody>
          <a:bodyPr>
            <a:spAutoFit/>
          </a:bodyPr>
          <a:lstStyle/>
          <a:p>
            <a:pPr marL="0" indent="0" eaLnBrk="1" hangingPunct="1">
              <a:buNone/>
              <a:tabLst/>
              <a:defRPr/>
            </a:pPr>
            <a:r>
              <a:rPr lang="en-US" altLang="en-US" sz="2400" kern="1200" dirty="0">
                <a:solidFill>
                  <a:srgbClr val="000000"/>
                </a:solidFill>
                <a:latin typeface="Arial (Body)"/>
                <a:ea typeface="+mn-ea"/>
                <a:cs typeface="+mn-cs"/>
              </a:rPr>
              <a:t>When you choose colors for text and background, sufficient contrast is needed so that the text is easy to read.</a:t>
            </a:r>
          </a:p>
          <a:p>
            <a:pPr marL="0" indent="0" eaLnBrk="1" hangingPunct="1">
              <a:buNone/>
              <a:tabLst/>
              <a:defRPr/>
            </a:pPr>
            <a:r>
              <a:rPr lang="en-US" altLang="en-US" sz="2400" kern="1200" dirty="0">
                <a:solidFill>
                  <a:srgbClr val="000000"/>
                </a:solidFill>
                <a:latin typeface="Arial (Body)"/>
                <a:ea typeface="+mn-ea"/>
                <a:cs typeface="+mn-cs"/>
              </a:rPr>
              <a:t>Use one of the following online tools to verify contrast:</a:t>
            </a:r>
          </a:p>
          <a:p>
            <a:pPr marL="255600" lvl="1" indent="-255600" eaLnBrk="1" hangingPunct="1">
              <a:spcBef>
                <a:spcPts val="1500"/>
              </a:spcBef>
              <a:buFont typeface="Arial" panose="020B0604020202020204" pitchFamily="34" charset="0"/>
              <a:buChar char="•"/>
              <a:defRPr/>
            </a:pPr>
            <a:r>
              <a:rPr lang="en-US" altLang="en-US" sz="2400" kern="1200" dirty="0">
                <a:solidFill>
                  <a:srgbClr val="000000"/>
                </a:solidFill>
                <a:latin typeface="Arial (Body)"/>
                <a:ea typeface="+mn-ea"/>
                <a:cs typeface="+mn-cs"/>
                <a:hlinkClick r:id="rId2" tooltip="http://webaim.org/resources/contrastchecker"/>
              </a:rPr>
              <a:t>http://webaim.org/resources/contrastchecker</a:t>
            </a:r>
            <a:endParaRPr lang="en-US" altLang="en-US" sz="2400" kern="1200" dirty="0">
              <a:solidFill>
                <a:srgbClr val="000000"/>
              </a:solidFill>
              <a:latin typeface="Arial (Body)"/>
              <a:ea typeface="+mn-ea"/>
              <a:cs typeface="+mn-cs"/>
            </a:endParaRPr>
          </a:p>
          <a:p>
            <a:pPr marL="255600" lvl="1" indent="-255600" eaLnBrk="1" hangingPunct="1">
              <a:spcBef>
                <a:spcPts val="1500"/>
              </a:spcBef>
              <a:buFont typeface="Arial" panose="020B0604020202020204" pitchFamily="34" charset="0"/>
              <a:buChar char="•"/>
              <a:defRPr/>
            </a:pPr>
            <a:r>
              <a:rPr lang="en-US" altLang="en-US" sz="2400" kern="1200" dirty="0">
                <a:solidFill>
                  <a:srgbClr val="000000"/>
                </a:solidFill>
                <a:latin typeface="Arial (Body)"/>
                <a:ea typeface="+mn-ea"/>
                <a:cs typeface="+mn-cs"/>
                <a:hlinkClick r:id="rId3" tooltip="http://snook.ca/technical/colour_contrast/colour.html"/>
              </a:rPr>
              <a:t>http://snook.ca/technical/colour_contrast/colour.html</a:t>
            </a:r>
            <a:endParaRPr lang="en-US" altLang="en-US" sz="2400" kern="1200" dirty="0">
              <a:solidFill>
                <a:srgbClr val="000000"/>
              </a:solidFill>
              <a:latin typeface="Arial (Body)"/>
              <a:ea typeface="+mn-ea"/>
              <a:cs typeface="+mn-cs"/>
            </a:endParaRPr>
          </a:p>
          <a:p>
            <a:pPr marL="255600" lvl="1" indent="-255600" eaLnBrk="1" hangingPunct="1">
              <a:spcBef>
                <a:spcPts val="1500"/>
              </a:spcBef>
              <a:buFont typeface="Arial" panose="020B0604020202020204" pitchFamily="34" charset="0"/>
              <a:buChar char="•"/>
              <a:defRPr/>
            </a:pPr>
            <a:r>
              <a:rPr lang="en-US" altLang="en-US" sz="2400" kern="1200" dirty="0">
                <a:solidFill>
                  <a:srgbClr val="000000"/>
                </a:solidFill>
                <a:latin typeface="Arial (Body)"/>
                <a:ea typeface="+mn-ea"/>
                <a:cs typeface="+mn-cs"/>
                <a:hlinkClick r:id="rId4" tooltip="http://juicystudio.com/services/luminositycontrastratio.php"/>
              </a:rPr>
              <a:t>http://juicystudio.com/services/luminositycontrastratio.php</a:t>
            </a:r>
            <a:endParaRPr lang="en-US" altLang="en-US" sz="2400" kern="1200" dirty="0">
              <a:solidFill>
                <a:srgbClr val="000000"/>
              </a:solidFill>
              <a:latin typeface="Arial (Body)"/>
              <a:ea typeface="+mn-ea"/>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122766" cy="707856"/>
          </a:xfrm>
        </p:spPr>
        <p:txBody>
          <a:bodyPr wrap="square">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Color Scheme Resources</a:t>
            </a:r>
          </a:p>
        </p:txBody>
      </p:sp>
      <p:sp>
        <p:nvSpPr>
          <p:cNvPr id="3" name="Text Placeholder 2"/>
          <p:cNvSpPr>
            <a:spLocks noGrp="1"/>
          </p:cNvSpPr>
          <p:nvPr>
            <p:ph type="body" idx="1"/>
          </p:nvPr>
        </p:nvSpPr>
        <p:spPr>
          <a:xfrm>
            <a:off x="457200" y="1600200"/>
            <a:ext cx="5678959" cy="3993371"/>
          </a:xfrm>
        </p:spPr>
        <p:txBody>
          <a:bodyPr wrap="square">
            <a:spAutoFit/>
          </a:bodyPr>
          <a:lstStyle/>
          <a:p>
            <a:pPr marL="0" indent="0" eaLnBrk="1" hangingPunct="1">
              <a:buNone/>
              <a:defRPr/>
            </a:pPr>
            <a:r>
              <a:rPr lang="en-US" altLang="en-US" sz="2000" kern="1200" dirty="0">
                <a:solidFill>
                  <a:srgbClr val="000000"/>
                </a:solidFill>
                <a:latin typeface="Arial (Body)"/>
                <a:ea typeface="+mn-ea"/>
                <a:cs typeface="+mn-cs"/>
                <a:hlinkClick r:id="rId2" tooltip="http://meyerweb.com/eric/tools/color-blend"/>
              </a:rPr>
              <a:t>http://</a:t>
            </a:r>
            <a:r>
              <a:rPr lang="en-US" altLang="en-US" sz="2000" kern="1200" dirty="0">
                <a:solidFill>
                  <a:srgbClr val="3C1581"/>
                </a:solidFill>
                <a:latin typeface="Arial (Body)"/>
                <a:ea typeface="+mn-ea"/>
                <a:cs typeface="+mn-cs"/>
                <a:hlinkClick r:id="rId2" tooltip="http://meyerweb.com/eric/tools/color-blend"/>
              </a:rPr>
              <a:t>meyerweb.com/eric/tools/color-blend</a:t>
            </a:r>
            <a:endParaRPr lang="en-US" altLang="en-US" sz="2000" kern="1200" dirty="0">
              <a:solidFill>
                <a:srgbClr val="3C1581"/>
              </a:solidFill>
              <a:latin typeface="Arial (Body)"/>
              <a:ea typeface="+mn-ea"/>
              <a:cs typeface="+mn-cs"/>
            </a:endParaRPr>
          </a:p>
          <a:p>
            <a:pPr marL="0" indent="0" eaLnBrk="1" hangingPunct="1">
              <a:buNone/>
              <a:defRPr/>
            </a:pPr>
            <a:r>
              <a:rPr lang="en-US" altLang="en-US" sz="2000" kern="1200" dirty="0">
                <a:solidFill>
                  <a:srgbClr val="000000"/>
                </a:solidFill>
                <a:latin typeface="Arial (Body)"/>
                <a:ea typeface="+mn-ea"/>
                <a:cs typeface="+mn-cs"/>
                <a:hlinkClick r:id="rId3" tooltip="http://colorschemedesigner.com"/>
              </a:rPr>
              <a:t>http://colorschemedesigner.com</a:t>
            </a:r>
            <a:endParaRPr lang="en-US" altLang="en-US" sz="2000" kern="1200" dirty="0">
              <a:solidFill>
                <a:srgbClr val="000000"/>
              </a:solidFill>
              <a:latin typeface="Arial (Body)"/>
              <a:ea typeface="+mn-ea"/>
              <a:cs typeface="+mn-cs"/>
            </a:endParaRPr>
          </a:p>
          <a:p>
            <a:pPr marL="0" indent="0" eaLnBrk="1" hangingPunct="1">
              <a:buNone/>
              <a:defRPr/>
            </a:pPr>
            <a:r>
              <a:rPr lang="en-US" altLang="en-US" sz="2000" kern="1200" dirty="0">
                <a:solidFill>
                  <a:srgbClr val="000000"/>
                </a:solidFill>
                <a:latin typeface="Arial (Body)"/>
                <a:ea typeface="+mn-ea"/>
                <a:cs typeface="+mn-cs"/>
                <a:hlinkClick r:id="rId4" tooltip="http://www.colorsontheweb.com/colorwizard.asp"/>
              </a:rPr>
              <a:t>http://www.colorsontheweb.com/colorwizard.asp</a:t>
            </a:r>
            <a:endParaRPr lang="en-US" altLang="en-US" sz="2000" kern="1200" dirty="0">
              <a:solidFill>
                <a:srgbClr val="000000"/>
              </a:solidFill>
              <a:latin typeface="Arial (Body)"/>
              <a:ea typeface="+mn-ea"/>
              <a:cs typeface="+mn-cs"/>
            </a:endParaRPr>
          </a:p>
          <a:p>
            <a:pPr marL="0" indent="0" eaLnBrk="1" hangingPunct="1">
              <a:buNone/>
              <a:defRPr/>
            </a:pPr>
            <a:r>
              <a:rPr lang="en-US" altLang="en-US" sz="2000" kern="1200" dirty="0">
                <a:solidFill>
                  <a:srgbClr val="000000"/>
                </a:solidFill>
                <a:latin typeface="Arial (Body)"/>
                <a:ea typeface="+mn-ea"/>
                <a:cs typeface="+mn-cs"/>
                <a:hlinkClick r:id="rId5" tooltip="http://www.leestreet.com/QuickColor.swf"/>
              </a:rPr>
              <a:t>http://www.leestreet.com/QuickColor.swf</a:t>
            </a:r>
            <a:endParaRPr lang="en-US" altLang="en-US" sz="2000" kern="1200" dirty="0">
              <a:solidFill>
                <a:srgbClr val="000000"/>
              </a:solidFill>
              <a:latin typeface="Arial (Body)"/>
              <a:ea typeface="+mn-ea"/>
              <a:cs typeface="+mn-cs"/>
            </a:endParaRPr>
          </a:p>
          <a:p>
            <a:pPr marL="0" indent="0" eaLnBrk="1" hangingPunct="1">
              <a:buNone/>
              <a:defRPr/>
            </a:pPr>
            <a:r>
              <a:rPr lang="en-US" altLang="en-US" sz="2000" kern="1200" dirty="0">
                <a:solidFill>
                  <a:srgbClr val="000000"/>
                </a:solidFill>
                <a:latin typeface="Arial (Body)"/>
                <a:ea typeface="+mn-ea"/>
                <a:cs typeface="+mn-cs"/>
                <a:hlinkClick r:id="rId6" tooltip="https://color.adobe.com"/>
              </a:rPr>
              <a:t>https://color.adobe.com</a:t>
            </a:r>
            <a:endParaRPr lang="en-US" altLang="en-US" sz="2000" kern="1200" dirty="0">
              <a:solidFill>
                <a:srgbClr val="000000"/>
              </a:solidFill>
              <a:latin typeface="Arial (Body)"/>
              <a:ea typeface="+mn-ea"/>
              <a:cs typeface="+mn-cs"/>
            </a:endParaRPr>
          </a:p>
          <a:p>
            <a:pPr marL="0" indent="0" eaLnBrk="1" hangingPunct="1">
              <a:buNone/>
              <a:defRPr/>
            </a:pPr>
            <a:r>
              <a:rPr lang="en-US" altLang="en-US" sz="2000" kern="1200" dirty="0">
                <a:solidFill>
                  <a:srgbClr val="000000"/>
                </a:solidFill>
                <a:latin typeface="Arial (Body)"/>
                <a:ea typeface="+mn-ea"/>
                <a:cs typeface="+mn-cs"/>
                <a:hlinkClick r:id="rId7" tooltip="http://www.colorspire.com"/>
              </a:rPr>
              <a:t>http://www.colorspire.com</a:t>
            </a:r>
            <a:endParaRPr lang="en-US" altLang="en-US" sz="2000" kern="1200" dirty="0">
              <a:solidFill>
                <a:srgbClr val="000000"/>
              </a:solidFill>
              <a:latin typeface="Arial (Body)"/>
              <a:ea typeface="+mn-ea"/>
              <a:cs typeface="+mn-cs"/>
            </a:endParaRPr>
          </a:p>
          <a:p>
            <a:pPr marL="0" indent="0" eaLnBrk="1" hangingPunct="1">
              <a:buNone/>
              <a:defRPr/>
            </a:pPr>
            <a:r>
              <a:rPr lang="en-US" altLang="en-US" sz="2000" kern="1200" dirty="0">
                <a:solidFill>
                  <a:srgbClr val="000000"/>
                </a:solidFill>
                <a:latin typeface="Arial (Body)"/>
                <a:ea typeface="+mn-ea"/>
                <a:cs typeface="+mn-cs"/>
                <a:hlinkClick r:id="rId8" tooltip="http://colrd.com"/>
              </a:rPr>
              <a:t>http://colrd.com</a:t>
            </a:r>
            <a:endParaRPr lang="en-US" altLang="en-US" sz="2000" kern="1200" dirty="0">
              <a:solidFill>
                <a:srgbClr val="000000"/>
              </a:solidFill>
              <a:latin typeface="Arial (Body)"/>
              <a:ea typeface="+mn-ea"/>
              <a:cs typeface="+mn-cs"/>
            </a:endParaRPr>
          </a:p>
          <a:p>
            <a:pPr marL="0" indent="0" eaLnBrk="1" hangingPunct="1">
              <a:buNone/>
              <a:defRPr/>
            </a:pPr>
            <a:r>
              <a:rPr lang="en-US" altLang="en-US" sz="2000" kern="1200" dirty="0">
                <a:solidFill>
                  <a:srgbClr val="000000"/>
                </a:solidFill>
                <a:latin typeface="Arial (Body)"/>
                <a:ea typeface="+mn-ea"/>
                <a:cs typeface="+mn-cs"/>
                <a:hlinkClick r:id="rId9" tooltip="http://hslpicker.com"/>
              </a:rPr>
              <a:t>http://hslpicker.com</a:t>
            </a:r>
            <a:endParaRPr lang="en-US" altLang="en-US" sz="2000" kern="1200" dirty="0">
              <a:solidFill>
                <a:srgbClr val="000000"/>
              </a:solidFill>
              <a:latin typeface="Arial (Body)"/>
              <a:ea typeface="+mn-ea"/>
              <a:cs typeface="+mn-cs"/>
            </a:endParaRPr>
          </a:p>
        </p:txBody>
      </p:sp>
      <p:pic>
        <p:nvPicPr>
          <p:cNvPr id="40964" name="Picture 6" descr="A color wheel with 12 colors. Thinking of a clock. yellow is at the 12 o clock position, orange is at the 1 o clock position, yellow orange at the 2 o clock position, red orange at the 3 o clock position, red at the four o clock position, red violet at the 5 o clock position, Violet at the 6 o clock position, blue violet at the 7 o clock position, blue at the 8 o clock position, blue green at the 9 o clock position, green at the 10 o clock position, yellow green at the 11 o clock positi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68334" y="1742331"/>
            <a:ext cx="2805466" cy="2805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5007"/>
            <a:ext cx="8195481" cy="707856"/>
          </a:xfrm>
        </p:spPr>
        <p:txBody>
          <a:bodyPr wrap="square">
            <a:spAutoFit/>
          </a:bodyPr>
          <a:lstStyle/>
          <a:p>
            <a:pPr eaLnBrk="1" fontAlgn="auto" hangingPunct="1">
              <a:spcAft>
                <a:spcPts val="0"/>
              </a:spcAft>
              <a:buFont typeface="Times New Roman"/>
              <a:buNone/>
              <a:defRPr/>
            </a:pPr>
            <a:r>
              <a:rPr lang="en-US" sz="3400" b="1" kern="1200" spc="-50" dirty="0">
                <a:solidFill>
                  <a:srgbClr val="007FA3"/>
                </a:solidFill>
                <a:latin typeface="Times New Roman" panose="02020603050405020304" pitchFamily="18" charset="0"/>
                <a:ea typeface="+mj-ea"/>
                <a:cs typeface="+mj-cs"/>
                <a:sym typeface="Times New Roman"/>
              </a:rPr>
              <a:t>Color &amp; Target Audience</a:t>
            </a:r>
          </a:p>
        </p:txBody>
      </p:sp>
      <p:pic>
        <p:nvPicPr>
          <p:cNvPr id="41992" name="Picture 12" descr="The Snurpy Games web page is displayed. A website designed for younger children. It features bright graphics, several colors like yellow blue, teal, and violet, animation, and interactiv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837" y="1559463"/>
            <a:ext cx="2420386" cy="18091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p:cNvSpPr>
            <a:spLocks noGrp="1"/>
          </p:cNvSpPr>
          <p:nvPr>
            <p:ph idx="1"/>
          </p:nvPr>
        </p:nvSpPr>
        <p:spPr>
          <a:xfrm>
            <a:off x="457200" y="3497226"/>
            <a:ext cx="3180931" cy="461635"/>
          </a:xfrm>
        </p:spPr>
        <p:txBody>
          <a:bodyPr wrap="square">
            <a:spAutoFit/>
          </a:bodyPr>
          <a:lstStyle/>
          <a:p>
            <a:pPr marL="0" indent="0" eaLnBrk="1" hangingPunct="1">
              <a:spcBef>
                <a:spcPts val="1500"/>
              </a:spcBef>
              <a:buClr>
                <a:srgbClr val="007FA3"/>
              </a:buClr>
              <a:buSzPct val="100000"/>
              <a:defRPr/>
            </a:pPr>
            <a:r>
              <a:rPr lang="en-US" altLang="en-US" sz="1800" kern="1200" dirty="0">
                <a:latin typeface="Arial (Body)"/>
                <a:ea typeface="+mn-ea"/>
                <a:cs typeface="+mn-cs"/>
                <a:sym typeface="Arial"/>
              </a:rPr>
              <a:t>Appealing to Kids &amp; Preteens</a:t>
            </a:r>
          </a:p>
        </p:txBody>
      </p:sp>
      <p:pic>
        <p:nvPicPr>
          <p:cNvPr id="41994" name="Picture 13" descr="The My Snurpy Games web page is displayed. This website is designed for individuals in their late teens and early twenties. It consists of dark background colors with occasional use of bright contrast, music, and dynamic navig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916" y="4069321"/>
            <a:ext cx="2556228" cy="1736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4"/>
          <p:cNvSpPr>
            <a:spLocks noGrp="1"/>
          </p:cNvSpPr>
          <p:nvPr>
            <p:ph idx="14"/>
          </p:nvPr>
        </p:nvSpPr>
        <p:spPr>
          <a:xfrm>
            <a:off x="693175" y="5934729"/>
            <a:ext cx="2914944" cy="461635"/>
          </a:xfrm>
        </p:spPr>
        <p:txBody>
          <a:bodyPr wrap="square">
            <a:spAutoFit/>
          </a:bodyPr>
          <a:lstStyle/>
          <a:p>
            <a:pPr marL="0" indent="0">
              <a:spcBef>
                <a:spcPts val="1500"/>
              </a:spcBef>
              <a:buClr>
                <a:srgbClr val="007FA3"/>
              </a:buClr>
            </a:pPr>
            <a:r>
              <a:rPr lang="en-US" altLang="en-US" sz="1800" dirty="0">
                <a:latin typeface="Arial (Body)"/>
                <a:cs typeface="Arial" panose="020B0604020202020204" pitchFamily="34" charset="0"/>
              </a:rPr>
              <a:t>Appealing to Young Adults</a:t>
            </a:r>
          </a:p>
        </p:txBody>
      </p:sp>
      <p:pic>
        <p:nvPicPr>
          <p:cNvPr id="41991" name="Picture 2" descr="The Photography by Melanie web page. This website targets a general audience by including a compelling visual graphic and providing the text content on a white background for maximum contrast while engaging visitors with a large graphic."/>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71218" y="1552086"/>
            <a:ext cx="2374802" cy="1924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ontent Placeholder 3"/>
          <p:cNvSpPr>
            <a:spLocks noGrp="1"/>
          </p:cNvSpPr>
          <p:nvPr>
            <p:ph idx="13"/>
          </p:nvPr>
        </p:nvSpPr>
        <p:spPr>
          <a:xfrm>
            <a:off x="5520873" y="3548831"/>
            <a:ext cx="2493371" cy="461635"/>
          </a:xfrm>
        </p:spPr>
        <p:txBody>
          <a:bodyPr wrap="square">
            <a:spAutoFit/>
          </a:bodyPr>
          <a:lstStyle/>
          <a:p>
            <a:pPr marL="0" indent="0">
              <a:spcBef>
                <a:spcPts val="1500"/>
              </a:spcBef>
              <a:buClr>
                <a:srgbClr val="007FA3"/>
              </a:buClr>
              <a:buSzPct val="100000"/>
              <a:defRPr/>
            </a:pPr>
            <a:r>
              <a:rPr lang="en-US" sz="1800" kern="1200" dirty="0">
                <a:latin typeface="Arial (Body)"/>
                <a:ea typeface="+mn-ea"/>
                <a:cs typeface="+mn-cs"/>
                <a:sym typeface="Arial"/>
              </a:rPr>
              <a:t>Appealing to Everyone</a:t>
            </a:r>
          </a:p>
        </p:txBody>
      </p:sp>
      <p:pic>
        <p:nvPicPr>
          <p:cNvPr id="41993" name="Picture 3" descr="The Senior Moments web page is displayed. This website targets the 55 and older age group, by including light backgrounds, well-defined images, and large text."/>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594615" y="4157633"/>
            <a:ext cx="2398550" cy="172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5"/>
          <p:cNvSpPr>
            <a:spLocks noGrp="1"/>
          </p:cNvSpPr>
          <p:nvPr>
            <p:ph idx="15"/>
          </p:nvPr>
        </p:nvSpPr>
        <p:spPr>
          <a:xfrm>
            <a:off x="5380533" y="5934729"/>
            <a:ext cx="2826714" cy="461635"/>
          </a:xfrm>
        </p:spPr>
        <p:txBody>
          <a:bodyPr wrap="square">
            <a:spAutoFit/>
          </a:bodyPr>
          <a:lstStyle/>
          <a:p>
            <a:pPr marL="0" indent="0">
              <a:spcBef>
                <a:spcPts val="1500"/>
              </a:spcBef>
              <a:buClr>
                <a:srgbClr val="007FA3"/>
              </a:buClr>
            </a:pPr>
            <a:r>
              <a:rPr lang="en-US" altLang="en-US" sz="1800" dirty="0">
                <a:latin typeface="Arial (Body)"/>
                <a:cs typeface="Arial" panose="020B0604020202020204" pitchFamily="34" charset="0"/>
              </a:rPr>
              <a:t>Appealing to Older Adults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Checkpoint 5.1</a:t>
            </a:r>
            <a:endParaRPr lang="en-US" sz="2000" b="0"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700983"/>
          </a:xfrm>
        </p:spPr>
        <p:txBody>
          <a:bodyPr>
            <a:spAutoFit/>
          </a:bodyPr>
          <a:lstStyle/>
          <a:p>
            <a:pPr marL="432000" indent="-432000" fontAlgn="auto">
              <a:spcAft>
                <a:spcPts val="0"/>
              </a:spcAft>
              <a:buFont typeface="+mj-lt"/>
              <a:buAutoNum type="arabicPeriod"/>
              <a:defRPr/>
            </a:pPr>
            <a:r>
              <a:rPr lang="en-IN" sz="2400" dirty="0">
                <a:solidFill>
                  <a:schemeClr val="tx1"/>
                </a:solidFill>
                <a:latin typeface="+mn-lt"/>
              </a:rPr>
              <a:t>List the four basic principles of design.</a:t>
            </a:r>
          </a:p>
          <a:p>
            <a:pPr marL="449263" indent="-7938" fontAlgn="auto">
              <a:spcBef>
                <a:spcPts val="0"/>
              </a:spcBef>
              <a:spcAft>
                <a:spcPts val="0"/>
              </a:spcAft>
              <a:buNone/>
              <a:defRPr/>
            </a:pPr>
            <a:r>
              <a:rPr lang="en-IN" sz="2400" dirty="0">
                <a:solidFill>
                  <a:schemeClr val="tx1"/>
                </a:solidFill>
                <a:latin typeface="+mn-lt"/>
              </a:rPr>
              <a:t>View the home page of your school and describe how each principle is applied.</a:t>
            </a:r>
          </a:p>
          <a:p>
            <a:pPr marL="432000" indent="-432000" fontAlgn="auto">
              <a:spcAft>
                <a:spcPts val="0"/>
              </a:spcAft>
              <a:buFont typeface="+mj-lt"/>
              <a:buAutoNum type="arabicPeriod" startAt="2"/>
              <a:defRPr/>
            </a:pPr>
            <a:r>
              <a:rPr lang="en-IN" sz="2400" dirty="0">
                <a:solidFill>
                  <a:schemeClr val="tx1"/>
                </a:solidFill>
                <a:latin typeface="+mn-lt"/>
              </a:rPr>
              <a:t>View </a:t>
            </a:r>
            <a:r>
              <a:rPr lang="en-IN" sz="2400" u="sng" dirty="0">
                <a:solidFill>
                  <a:schemeClr val="tx1"/>
                </a:solidFill>
                <a:latin typeface="+mn-lt"/>
                <a:hlinkClick r:id="rId2" tooltip="http://www.walmart.com"/>
              </a:rPr>
              <a:t>http://www.walmart.com</a:t>
            </a:r>
            <a:r>
              <a:rPr lang="en-IN" sz="2400" dirty="0">
                <a:solidFill>
                  <a:schemeClr val="tx1"/>
                </a:solidFill>
                <a:latin typeface="+mn-lt"/>
              </a:rPr>
              <a:t>, </a:t>
            </a:r>
            <a:r>
              <a:rPr lang="en-IN" sz="2400" u="sng" dirty="0">
                <a:solidFill>
                  <a:schemeClr val="tx1"/>
                </a:solidFill>
                <a:latin typeface="+mn-lt"/>
                <a:hlinkClick r:id="rId3" tooltip="http://www.willyporter.com"/>
              </a:rPr>
              <a:t>http://www.willyporter.com</a:t>
            </a:r>
            <a:r>
              <a:rPr lang="en-IN" sz="2400" dirty="0">
                <a:solidFill>
                  <a:schemeClr val="tx1"/>
                </a:solidFill>
                <a:latin typeface="+mn-lt"/>
              </a:rPr>
              <a:t>, and </a:t>
            </a:r>
            <a:r>
              <a:rPr lang="en-IN" sz="2400" u="sng" dirty="0">
                <a:solidFill>
                  <a:schemeClr val="tx1"/>
                </a:solidFill>
                <a:latin typeface="+mn-lt"/>
                <a:hlinkClick r:id="rId4" tooltip="http://www.sesamestreet.org/muppet"/>
              </a:rPr>
              <a:t>http://www.sesamestreet.org/muppet</a:t>
            </a:r>
            <a:endParaRPr lang="en-IN" sz="2400" u="sng" dirty="0">
              <a:solidFill>
                <a:schemeClr val="tx1"/>
              </a:solidFill>
              <a:latin typeface="+mn-lt"/>
            </a:endParaRPr>
          </a:p>
          <a:p>
            <a:pPr marL="441325" indent="0" fontAlgn="auto">
              <a:spcBef>
                <a:spcPts val="0"/>
              </a:spcBef>
              <a:spcAft>
                <a:spcPts val="0"/>
              </a:spcAft>
              <a:buNone/>
              <a:defRPr/>
            </a:pPr>
            <a:r>
              <a:rPr lang="en-IN" sz="2400" dirty="0">
                <a:solidFill>
                  <a:schemeClr val="tx1"/>
                </a:solidFill>
                <a:latin typeface="+mn-lt"/>
              </a:rPr>
              <a:t>Describe the target audience for each site.</a:t>
            </a:r>
          </a:p>
          <a:p>
            <a:pPr marL="0" indent="441325" fontAlgn="auto">
              <a:spcBef>
                <a:spcPts val="0"/>
              </a:spcBef>
              <a:spcAft>
                <a:spcPts val="0"/>
              </a:spcAft>
              <a:buNone/>
              <a:defRPr/>
            </a:pPr>
            <a:r>
              <a:rPr lang="en-IN" sz="2400" dirty="0">
                <a:solidFill>
                  <a:schemeClr val="tx1"/>
                </a:solidFill>
                <a:latin typeface="+mn-lt"/>
              </a:rPr>
              <a:t>How do their designs differ?</a:t>
            </a:r>
          </a:p>
          <a:p>
            <a:pPr marL="0" indent="441325" fontAlgn="auto">
              <a:spcBef>
                <a:spcPts val="0"/>
              </a:spcBef>
              <a:spcAft>
                <a:spcPts val="0"/>
              </a:spcAft>
              <a:buNone/>
              <a:defRPr/>
            </a:pPr>
            <a:r>
              <a:rPr lang="en-IN" sz="2400" dirty="0">
                <a:solidFill>
                  <a:schemeClr val="tx1"/>
                </a:solidFill>
                <a:latin typeface="+mn-lt"/>
              </a:rPr>
              <a:t>Do the sites meet the needs of their target audiences?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Use of Graphics &amp; Multimedia</a:t>
            </a:r>
          </a:p>
        </p:txBody>
      </p:sp>
      <p:sp>
        <p:nvSpPr>
          <p:cNvPr id="3" name="Text Placeholder 2"/>
          <p:cNvSpPr>
            <a:spLocks noGrp="1"/>
          </p:cNvSpPr>
          <p:nvPr>
            <p:ph type="body" idx="1"/>
          </p:nvPr>
        </p:nvSpPr>
        <p:spPr>
          <a:xfrm>
            <a:off x="457200" y="1600200"/>
            <a:ext cx="8229600" cy="2800736"/>
          </a:xfrm>
        </p:spPr>
        <p:txBody>
          <a:bodyPr>
            <a:spAutoFit/>
          </a:bodyPr>
          <a:lstStyle/>
          <a:p>
            <a:pPr marL="255651" indent="-255651" eaLnBrk="1" hangingPunct="1">
              <a:tabLst/>
              <a:defRPr/>
            </a:pPr>
            <a:r>
              <a:rPr lang="en-US" altLang="en-US" sz="2400" kern="1200" dirty="0">
                <a:solidFill>
                  <a:srgbClr val="000000"/>
                </a:solidFill>
                <a:latin typeface="Arial (Body)"/>
                <a:ea typeface="+mn-ea"/>
                <a:cs typeface="Arial" panose="020B0604020202020204" pitchFamily="34" charset="0"/>
              </a:rPr>
              <a:t>File size and dimension matter</a:t>
            </a:r>
          </a:p>
          <a:p>
            <a:pPr marL="255651" indent="-255651" eaLnBrk="1" hangingPunct="1">
              <a:tabLst/>
              <a:defRPr/>
            </a:pPr>
            <a:r>
              <a:rPr lang="en-US" altLang="en-US" sz="2400" kern="1200" dirty="0">
                <a:solidFill>
                  <a:srgbClr val="000000"/>
                </a:solidFill>
                <a:latin typeface="Arial (Body)"/>
                <a:ea typeface="+mn-ea"/>
                <a:cs typeface="Arial" panose="020B0604020202020204" pitchFamily="34" charset="0"/>
              </a:rPr>
              <a:t>Provide for robust navigation</a:t>
            </a:r>
          </a:p>
          <a:p>
            <a:pPr marL="255651" indent="-255651" eaLnBrk="1" hangingPunct="1">
              <a:tabLst/>
              <a:defRPr/>
            </a:pPr>
            <a:r>
              <a:rPr lang="en-US" altLang="en-US" sz="2400" kern="1200" dirty="0">
                <a:solidFill>
                  <a:srgbClr val="000000"/>
                </a:solidFill>
                <a:latin typeface="Arial (Body)"/>
                <a:ea typeface="+mn-ea"/>
                <a:cs typeface="Arial" panose="020B0604020202020204" pitchFamily="34" charset="0"/>
              </a:rPr>
              <a:t>Antialiased/aliased text considerations</a:t>
            </a:r>
          </a:p>
          <a:p>
            <a:pPr marL="255651" indent="-255651" eaLnBrk="1" hangingPunct="1">
              <a:tabLst/>
              <a:defRPr/>
            </a:pPr>
            <a:r>
              <a:rPr lang="en-US" altLang="en-US" sz="2400" kern="1200" dirty="0">
                <a:solidFill>
                  <a:srgbClr val="000000"/>
                </a:solidFill>
                <a:latin typeface="Arial (Body)"/>
                <a:ea typeface="+mn-ea"/>
                <a:cs typeface="Arial" panose="020B0604020202020204" pitchFamily="34" charset="0"/>
              </a:rPr>
              <a:t>Provide alternate text</a:t>
            </a:r>
          </a:p>
          <a:p>
            <a:pPr marL="255651" indent="-255651" eaLnBrk="1" hangingPunct="1">
              <a:tabLst/>
              <a:defRPr/>
            </a:pPr>
            <a:r>
              <a:rPr lang="en-US" altLang="en-US" sz="2400" kern="1200" dirty="0">
                <a:solidFill>
                  <a:srgbClr val="000000"/>
                </a:solidFill>
                <a:latin typeface="Arial (Body)"/>
                <a:ea typeface="+mn-ea"/>
                <a:cs typeface="Arial" panose="020B0604020202020204" pitchFamily="34" charset="0"/>
              </a:rPr>
              <a:t>Use only necessary multimedia</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Graphic Design Best Practices </a:t>
            </a:r>
            <a:r>
              <a:rPr lang="en-US" sz="2000" b="0" kern="1200" spc="-50" dirty="0">
                <a:latin typeface="Times New Roman" panose="02020603050405020304" pitchFamily="18" charset="0"/>
                <a:ea typeface="+mj-ea"/>
                <a:cs typeface="+mj-cs"/>
              </a:rPr>
              <a:t>(1 of 3)</a:t>
            </a:r>
          </a:p>
        </p:txBody>
      </p:sp>
      <p:sp>
        <p:nvSpPr>
          <p:cNvPr id="3" name="Text Placeholder 2"/>
          <p:cNvSpPr>
            <a:spLocks noGrp="1"/>
          </p:cNvSpPr>
          <p:nvPr>
            <p:ph type="body" idx="1"/>
          </p:nvPr>
        </p:nvSpPr>
        <p:spPr>
          <a:xfrm>
            <a:off x="457200" y="1600200"/>
            <a:ext cx="8229600" cy="4239592"/>
          </a:xfrm>
        </p:spPr>
        <p:txBody>
          <a:bodyPr>
            <a:spAutoFit/>
          </a:bodyPr>
          <a:lstStyle/>
          <a:p>
            <a:pPr fontAlgn="auto">
              <a:spcAft>
                <a:spcPts val="0"/>
              </a:spcAft>
              <a:defRPr/>
            </a:pPr>
            <a:r>
              <a:rPr lang="en-US" sz="2400" dirty="0">
                <a:solidFill>
                  <a:schemeClr val="tx1"/>
                </a:solidFill>
                <a:latin typeface="+mn-lt"/>
                <a:cs typeface="Times New Roman" pitchFamily="18" charset="0"/>
              </a:rPr>
              <a:t>Be careful with large graphics!</a:t>
            </a:r>
          </a:p>
          <a:p>
            <a:pPr marL="741600" lvl="2" indent="-284400" fontAlgn="auto">
              <a:spcAft>
                <a:spcPts val="0"/>
              </a:spcAft>
              <a:buFontTx/>
              <a:buChar char="–"/>
              <a:defRPr/>
            </a:pPr>
            <a:r>
              <a:rPr lang="en-US" sz="2400" dirty="0">
                <a:solidFill>
                  <a:schemeClr val="tx1"/>
                </a:solidFill>
                <a:latin typeface="+mn-lt"/>
                <a:cs typeface="Times New Roman" pitchFamily="18" charset="0"/>
              </a:rPr>
              <a:t>Remember 60K recommendation</a:t>
            </a:r>
          </a:p>
          <a:p>
            <a:pPr fontAlgn="auto">
              <a:spcAft>
                <a:spcPts val="0"/>
              </a:spcAft>
              <a:defRPr/>
            </a:pPr>
            <a:r>
              <a:rPr lang="en-US" sz="2400" dirty="0">
                <a:solidFill>
                  <a:schemeClr val="tx1"/>
                </a:solidFill>
                <a:latin typeface="+mn-lt"/>
                <a:cs typeface="Times New Roman" pitchFamily="18" charset="0"/>
              </a:rPr>
              <a:t>Use the alt attribute to supply descriptive alternate text</a:t>
            </a:r>
          </a:p>
          <a:p>
            <a:pPr fontAlgn="auto">
              <a:spcAft>
                <a:spcPts val="0"/>
              </a:spcAft>
              <a:defRPr/>
            </a:pPr>
            <a:r>
              <a:rPr lang="en-US" sz="2400" dirty="0">
                <a:solidFill>
                  <a:schemeClr val="tx1"/>
                </a:solidFill>
                <a:latin typeface="+mn-lt"/>
                <a:cs typeface="Times New Roman" pitchFamily="18" charset="0"/>
              </a:rPr>
              <a:t>Be sure your message gets across even if images are not displayed.</a:t>
            </a:r>
          </a:p>
          <a:p>
            <a:pPr marL="741600" lvl="1" indent="-284400" fontAlgn="auto">
              <a:spcAft>
                <a:spcPts val="0"/>
              </a:spcAft>
              <a:buFontTx/>
              <a:buChar char="–"/>
              <a:defRPr/>
            </a:pPr>
            <a:r>
              <a:rPr lang="en-US" sz="2400" dirty="0">
                <a:solidFill>
                  <a:schemeClr val="tx1"/>
                </a:solidFill>
                <a:latin typeface="+mn-lt"/>
                <a:cs typeface="Times New Roman" pitchFamily="18" charset="0"/>
              </a:rPr>
              <a:t>If using images for navigation provide plain text links at the bottom of the page.</a:t>
            </a:r>
          </a:p>
          <a:p>
            <a:pPr fontAlgn="auto">
              <a:spcAft>
                <a:spcPts val="0"/>
              </a:spcAft>
              <a:defRPr/>
            </a:pPr>
            <a:r>
              <a:rPr lang="en-US" sz="2400" dirty="0">
                <a:solidFill>
                  <a:schemeClr val="tx1"/>
                </a:solidFill>
                <a:latin typeface="+mn-lt"/>
                <a:cs typeface="Times New Roman" pitchFamily="18" charset="0"/>
              </a:rPr>
              <a:t>Use animation only if it makes the page more effective and provide a text description.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Aft>
                <a:spcPts val="0"/>
              </a:spcAft>
              <a:buFont typeface="Times New Roman"/>
              <a:buNone/>
              <a:defRPr/>
            </a:pPr>
            <a:r>
              <a:rPr lang="en-US" sz="3400" b="1" kern="1200" spc="-50" dirty="0">
                <a:solidFill>
                  <a:srgbClr val="007FA3"/>
                </a:solidFill>
                <a:latin typeface="Times New Roman" panose="02020603050405020304" pitchFamily="18" charset="0"/>
                <a:ea typeface="+mj-ea"/>
                <a:cs typeface="+mj-cs"/>
                <a:sym typeface="Times New Roman"/>
              </a:rPr>
              <a:t>Graphic Design Best Practices </a:t>
            </a:r>
            <a:r>
              <a:rPr lang="en-US" sz="2000" b="0" kern="1200" spc="-50" dirty="0">
                <a:solidFill>
                  <a:srgbClr val="007FA3"/>
                </a:solidFill>
                <a:latin typeface="Times New Roman" panose="02020603050405020304" pitchFamily="18" charset="0"/>
                <a:ea typeface="+mj-ea"/>
                <a:cs typeface="+mj-cs"/>
                <a:sym typeface="Times New Roman"/>
              </a:rPr>
              <a:t>(2 of 3)</a:t>
            </a:r>
          </a:p>
        </p:txBody>
      </p:sp>
      <p:sp>
        <p:nvSpPr>
          <p:cNvPr id="3" name="Content Placeholder 2"/>
          <p:cNvSpPr>
            <a:spLocks noGrp="1"/>
          </p:cNvSpPr>
          <p:nvPr>
            <p:ph type="body" idx="1"/>
          </p:nvPr>
        </p:nvSpPr>
        <p:spPr>
          <a:xfrm>
            <a:off x="457200" y="1600200"/>
            <a:ext cx="8229600" cy="1484992"/>
          </a:xfrm>
        </p:spPr>
        <p:txBody>
          <a:bodyPr>
            <a:spAutoFit/>
          </a:bodyPr>
          <a:lstStyle/>
          <a:p>
            <a:pPr eaLnBrk="1" hangingPunct="1">
              <a:defRPr/>
            </a:pPr>
            <a:r>
              <a:rPr lang="en-US" altLang="en-US" sz="2400" kern="1200" dirty="0">
                <a:solidFill>
                  <a:schemeClr val="tx1"/>
                </a:solidFill>
                <a:latin typeface="Arial (Body)"/>
                <a:ea typeface="+mn-ea"/>
                <a:cs typeface="Times New Roman" panose="02020603050405020304" pitchFamily="18" charset="0"/>
                <a:sym typeface="Arial"/>
              </a:rPr>
              <a:t>There is no requirement to limit your color choices to web safe colors.</a:t>
            </a:r>
          </a:p>
          <a:p>
            <a:pPr eaLnBrk="1" hangingPunct="1">
              <a:defRPr/>
            </a:pPr>
            <a:r>
              <a:rPr lang="en-US" altLang="en-US" sz="2400" kern="1200" dirty="0">
                <a:solidFill>
                  <a:schemeClr val="tx1"/>
                </a:solidFill>
                <a:latin typeface="Arial (Body)"/>
                <a:ea typeface="+mn-ea"/>
                <a:cs typeface="Times New Roman" panose="02020603050405020304" pitchFamily="18" charset="0"/>
                <a:sym typeface="Arial"/>
              </a:rPr>
              <a:t>Use anti-aliased text in images</a:t>
            </a:r>
          </a:p>
        </p:txBody>
      </p:sp>
      <p:pic>
        <p:nvPicPr>
          <p:cNvPr id="46084" name="Picture 16" descr="An example of anti aliased tex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913" y="3273425"/>
            <a:ext cx="39782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5" name="Picture 17" descr="An example of aliased tex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9875" y="4425950"/>
            <a:ext cx="6038850" cy="187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Aft>
                <a:spcPts val="0"/>
              </a:spcAft>
              <a:buFont typeface="Times New Roman"/>
              <a:buNone/>
              <a:defRPr/>
            </a:pPr>
            <a:r>
              <a:rPr lang="en-US" sz="3400" b="1" kern="1200" spc="-50" dirty="0">
                <a:solidFill>
                  <a:srgbClr val="007FA3"/>
                </a:solidFill>
                <a:latin typeface="Times New Roman" panose="02020603050405020304" pitchFamily="18" charset="0"/>
                <a:ea typeface="+mj-ea"/>
                <a:cs typeface="+mj-cs"/>
                <a:sym typeface="Times New Roman"/>
              </a:rPr>
              <a:t>Graphic Design Best Practices </a:t>
            </a:r>
            <a:r>
              <a:rPr lang="en-US" sz="2000" b="0" kern="1200" spc="-50" dirty="0">
                <a:solidFill>
                  <a:srgbClr val="007FA3"/>
                </a:solidFill>
                <a:latin typeface="Times New Roman" panose="02020603050405020304" pitchFamily="18" charset="0"/>
                <a:ea typeface="+mj-ea"/>
                <a:cs typeface="+mj-cs"/>
                <a:sym typeface="Times New Roman"/>
              </a:rPr>
              <a:t>(3 of 3)</a:t>
            </a:r>
          </a:p>
        </p:txBody>
      </p:sp>
      <p:sp>
        <p:nvSpPr>
          <p:cNvPr id="4" name="Content Placeholder 3"/>
          <p:cNvSpPr>
            <a:spLocks noGrp="1"/>
          </p:cNvSpPr>
          <p:nvPr>
            <p:ph type="body" idx="1"/>
          </p:nvPr>
        </p:nvSpPr>
        <p:spPr>
          <a:xfrm>
            <a:off x="457200" y="1600200"/>
            <a:ext cx="8229600" cy="2046684"/>
          </a:xfrm>
        </p:spPr>
        <p:txBody>
          <a:bodyPr wrap="square">
            <a:spAutoFit/>
          </a:bodyPr>
          <a:lstStyle/>
          <a:p>
            <a:pPr fontAlgn="auto">
              <a:spcAft>
                <a:spcPts val="0"/>
              </a:spcAft>
              <a:defRPr/>
            </a:pPr>
            <a:r>
              <a:rPr lang="en-US" sz="2400" dirty="0">
                <a:solidFill>
                  <a:schemeClr val="tx1"/>
                </a:solidFill>
                <a:latin typeface="Arial (Body)"/>
                <a:cs typeface="Times New Roman" pitchFamily="18" charset="0"/>
              </a:rPr>
              <a:t>Use only necessary images</a:t>
            </a:r>
          </a:p>
          <a:p>
            <a:pPr fontAlgn="auto">
              <a:spcAft>
                <a:spcPts val="0"/>
              </a:spcAft>
              <a:defRPr/>
            </a:pPr>
            <a:r>
              <a:rPr lang="en-US" sz="2400" dirty="0">
                <a:solidFill>
                  <a:schemeClr val="tx1"/>
                </a:solidFill>
                <a:latin typeface="Arial (Body)"/>
                <a:cs typeface="Times New Roman" pitchFamily="18" charset="0"/>
              </a:rPr>
              <a:t>Reuse images</a:t>
            </a:r>
          </a:p>
          <a:p>
            <a:pPr fontAlgn="auto">
              <a:spcAft>
                <a:spcPts val="0"/>
              </a:spcAft>
              <a:defRPr/>
            </a:pPr>
            <a:r>
              <a:rPr lang="en-US" sz="2400" dirty="0">
                <a:solidFill>
                  <a:schemeClr val="tx1"/>
                </a:solidFill>
                <a:latin typeface="Arial (Body)"/>
                <a:cs typeface="Times New Roman" pitchFamily="18" charset="0"/>
              </a:rPr>
              <a:t>Goal: image file size should be as small as possible with acceptable display quality</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Web Page Design Load Time</a:t>
            </a:r>
          </a:p>
        </p:txBody>
      </p:sp>
      <p:sp>
        <p:nvSpPr>
          <p:cNvPr id="3" name="Text Placeholder 2"/>
          <p:cNvSpPr>
            <a:spLocks noGrp="1"/>
          </p:cNvSpPr>
          <p:nvPr>
            <p:ph type="body" idx="1"/>
          </p:nvPr>
        </p:nvSpPr>
        <p:spPr>
          <a:xfrm>
            <a:off x="457200" y="1600200"/>
            <a:ext cx="8229600" cy="1484992"/>
          </a:xfrm>
        </p:spPr>
        <p:txBody>
          <a:bodyPr>
            <a:spAutoFit/>
          </a:bodyPr>
          <a:lstStyle/>
          <a:p>
            <a:pPr eaLnBrk="1" hangingPunct="1">
              <a:defRPr/>
            </a:pPr>
            <a:r>
              <a:rPr lang="en-US" altLang="en-US" sz="2400" kern="1200" dirty="0">
                <a:solidFill>
                  <a:srgbClr val="000000"/>
                </a:solidFill>
                <a:latin typeface="Arial (Body)"/>
                <a:ea typeface="+mn-ea"/>
                <a:cs typeface="+mn-cs"/>
              </a:rPr>
              <a:t>Watch the load time of your pages</a:t>
            </a:r>
          </a:p>
          <a:p>
            <a:pPr eaLnBrk="1" hangingPunct="1">
              <a:defRPr/>
            </a:pPr>
            <a:r>
              <a:rPr lang="en-US" altLang="en-US" sz="2400" kern="1200" dirty="0">
                <a:solidFill>
                  <a:srgbClr val="000000"/>
                </a:solidFill>
                <a:latin typeface="Arial (Body)"/>
                <a:ea typeface="+mn-ea"/>
                <a:cs typeface="+mn-cs"/>
              </a:rPr>
              <a:t>Try to limit web page document and associated media to under 60K on the home page</a:t>
            </a:r>
          </a:p>
        </p:txBody>
      </p:sp>
      <p:pic>
        <p:nvPicPr>
          <p:cNvPr id="48132" name="Picture 12" descr="A column chart showing download times and Internet connection speeds. The vertical axis is Time in seconds and ranges from 0 to 160. The horizontal axis shows four groups of download speeds labeled 56 kilobits per second, 128 kilobits per second, 512 kilobits per second, and T 1 slash D S 1 at 1.544 megabits per second. Each of these groups is divided into four subgroups representing files sizes of 30 kilo bytes, 60 kilo bytes, 90 kilo bytes, and 1 megabyte. For the first group, the graph shows that at 56 kilobits per second, a 30 kilobyte file takes 4.39 seconds to download, a 60 kilobyte file takes 8.78 seconds to download, a 90 kilobyte file takes 13.17 seconds to download, and a 1 megabyte file takes 149.8 seconds to download. For the second group, the graph shows that at 128 kilobits per second, a 30 kilobyte file takes 1.92 seconds to download, a 60 kilobyte file takes 3.84 second to download, a 90 kilobyte file takes 5.76 seconds to download, and a 1 megabyte file takes 66 seconds to download. For the third group, the graph shows that at 512 kilobits per second, a 30 kilobyte file takes 0.48 seconds to download, a 60 kilobyte file takes 0.96 seconds to download, a 90 kilobyte file takes 1.44 seconds to download, and a 1 megabyte files takes 16.38 seconds to download. For the fourth group, the graph shows that at T 1 slash D S 1 at 1.544 megabits per second, a 30 kilobyte file takes 0.16 seconds to download, a 60 kilobyte file takes 0.32 seconds to download, a 90 kilobyte file takes 0.48 seconds to download, and a 1 megabyte file takes 5.43 seconds to downlo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6480" y="3166336"/>
            <a:ext cx="6551040" cy="311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wrap="square">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Web Page Design Browsers &amp; Screen Resolution</a:t>
            </a:r>
          </a:p>
        </p:txBody>
      </p:sp>
      <p:sp>
        <p:nvSpPr>
          <p:cNvPr id="3" name="Text Placeholder 2"/>
          <p:cNvSpPr>
            <a:spLocks noGrp="1"/>
          </p:cNvSpPr>
          <p:nvPr>
            <p:ph type="body" idx="1"/>
          </p:nvPr>
        </p:nvSpPr>
        <p:spPr>
          <a:xfrm>
            <a:off x="457200" y="1600200"/>
            <a:ext cx="8229600" cy="3170068"/>
          </a:xfrm>
        </p:spPr>
        <p:txBody>
          <a:bodyPr>
            <a:spAutoFit/>
          </a:bodyPr>
          <a:lstStyle/>
          <a:p>
            <a:pPr marL="255651" indent="-255651" eaLnBrk="1" fontAlgn="auto" hangingPunct="1">
              <a:buFont typeface="Arial" panose="020B0604020202020204" pitchFamily="34" charset="0"/>
              <a:buChar char="•"/>
              <a:defRPr/>
            </a:pPr>
            <a:r>
              <a:rPr lang="en-US" sz="2200" kern="1200" dirty="0">
                <a:solidFill>
                  <a:srgbClr val="000000"/>
                </a:solidFill>
                <a:latin typeface="Arial (Body)"/>
                <a:ea typeface="+mn-ea"/>
                <a:cs typeface="Arial" pitchFamily="34" charset="0"/>
              </a:rPr>
              <a:t>Test with multiple browsers</a:t>
            </a:r>
          </a:p>
          <a:p>
            <a:pPr marL="741553" lvl="1" indent="-284353" eaLnBrk="1" fontAlgn="auto" hangingPunct="1">
              <a:buFont typeface="Arial" panose="020B0604020202020204" pitchFamily="34" charset="0"/>
              <a:buChar char="–"/>
              <a:defRPr/>
            </a:pPr>
            <a:r>
              <a:rPr lang="en-US" sz="2200" kern="1200" dirty="0">
                <a:solidFill>
                  <a:srgbClr val="000000"/>
                </a:solidFill>
                <a:latin typeface="Arial (Body)"/>
                <a:ea typeface="+mn-ea"/>
                <a:cs typeface="Arial" pitchFamily="34" charset="0"/>
              </a:rPr>
              <a:t>Internet Explorer, Google Chrome, Mozilla Firefox, Apple Safari</a:t>
            </a:r>
          </a:p>
          <a:p>
            <a:pPr marL="255651" indent="-255651" eaLnBrk="1" fontAlgn="auto" hangingPunct="1">
              <a:buFont typeface="Arial" panose="020B0604020202020204" pitchFamily="34" charset="0"/>
              <a:buChar char="•"/>
              <a:defRPr/>
            </a:pPr>
            <a:r>
              <a:rPr lang="en-US" sz="2200" kern="1200" dirty="0">
                <a:solidFill>
                  <a:srgbClr val="000000"/>
                </a:solidFill>
                <a:latin typeface="Arial (Body)"/>
                <a:ea typeface="+mn-ea"/>
                <a:cs typeface="Arial" pitchFamily="34" charset="0"/>
              </a:rPr>
              <a:t>Test at various screen resolutions</a:t>
            </a:r>
          </a:p>
          <a:p>
            <a:pPr marL="255651" indent="-255651" eaLnBrk="1" fontAlgn="auto" hangingPunct="1">
              <a:buFont typeface="Arial" panose="020B0604020202020204" pitchFamily="34" charset="0"/>
              <a:buChar char="•"/>
              <a:defRPr/>
            </a:pPr>
            <a:r>
              <a:rPr lang="en-US" sz="2200" kern="1200" dirty="0">
                <a:solidFill>
                  <a:srgbClr val="000000"/>
                </a:solidFill>
                <a:latin typeface="Arial (Body)"/>
                <a:ea typeface="+mn-ea"/>
                <a:cs typeface="Arial" pitchFamily="34" charset="0"/>
              </a:rPr>
              <a:t>Design to look good at various screen resolutions</a:t>
            </a:r>
          </a:p>
          <a:p>
            <a:pPr marL="741553" lvl="1" indent="-284353" eaLnBrk="1" fontAlgn="auto" hangingPunct="1">
              <a:buFont typeface="Arial" panose="020B0604020202020204" pitchFamily="34" charset="0"/>
              <a:buChar char="–"/>
              <a:defRPr/>
            </a:pPr>
            <a:r>
              <a:rPr lang="en-US" sz="2200" kern="1200" dirty="0">
                <a:solidFill>
                  <a:srgbClr val="000000"/>
                </a:solidFill>
                <a:latin typeface="Arial (Body)"/>
                <a:ea typeface="+mn-ea"/>
                <a:cs typeface="Arial" pitchFamily="34" charset="0"/>
              </a:rPr>
              <a:t>Centered page content</a:t>
            </a:r>
          </a:p>
          <a:p>
            <a:pPr marL="741553" lvl="1" indent="-284353" eaLnBrk="1" fontAlgn="auto" hangingPunct="1">
              <a:buFont typeface="Arial" panose="020B0604020202020204" pitchFamily="34" charset="0"/>
              <a:buChar char="–"/>
              <a:defRPr/>
            </a:pPr>
            <a:r>
              <a:rPr lang="en-US" sz="2200" kern="1200" dirty="0">
                <a:solidFill>
                  <a:srgbClr val="000000"/>
                </a:solidFill>
                <a:latin typeface="Arial (Body)"/>
                <a:ea typeface="+mn-ea"/>
                <a:cs typeface="Arial" pitchFamily="34" charset="0"/>
              </a:rPr>
              <a:t>Set to either a fixed or percentage width</a:t>
            </a:r>
          </a:p>
        </p:txBody>
      </p:sp>
      <p:pic>
        <p:nvPicPr>
          <p:cNvPr id="5" name="Picture 2" descr="The Casita Sedona Bed and Breakfast home page is shown with a fixed layout. The web page content has a fixed width, hugs the left margin, and has empty white space at the right side of the browser window."/>
          <p:cNvPicPr>
            <a:picLocks noChangeAspect="1" noChangeArrowheads="1"/>
          </p:cNvPicPr>
          <p:nvPr/>
        </p:nvPicPr>
        <p:blipFill>
          <a:blip r:embed="rId2"/>
          <a:srcRect/>
          <a:stretch>
            <a:fillRect/>
          </a:stretch>
        </p:blipFill>
        <p:spPr bwMode="auto">
          <a:xfrm>
            <a:off x="2968051" y="4831673"/>
            <a:ext cx="3207897" cy="152716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Aft>
                <a:spcPts val="0"/>
              </a:spcAft>
              <a:buFont typeface="Times New Roman"/>
              <a:buNone/>
              <a:defRPr/>
            </a:pPr>
            <a:r>
              <a:rPr lang="en-US" sz="3400" b="1" kern="1200" spc="-50" dirty="0">
                <a:solidFill>
                  <a:srgbClr val="007FA3"/>
                </a:solidFill>
                <a:latin typeface="Times New Roman" panose="02020603050405020304" pitchFamily="18" charset="0"/>
                <a:ea typeface="+mj-ea"/>
                <a:cs typeface="+mj-cs"/>
                <a:sym typeface="Times New Roman"/>
              </a:rPr>
              <a:t>Overall Design Is Related to the Site Purpose</a:t>
            </a:r>
          </a:p>
        </p:txBody>
      </p:sp>
      <p:pic>
        <p:nvPicPr>
          <p:cNvPr id="11" name="Picture 10" descr="The Kayak Door Country home page has been enhanced by placing a full screen image of two kayaks as the page background."/>
          <p:cNvPicPr>
            <a:picLocks noChangeAspect="1"/>
          </p:cNvPicPr>
          <p:nvPr/>
        </p:nvPicPr>
        <p:blipFill>
          <a:blip r:embed="rId2"/>
          <a:stretch>
            <a:fillRect/>
          </a:stretch>
        </p:blipFill>
        <p:spPr>
          <a:xfrm>
            <a:off x="457200" y="1477535"/>
            <a:ext cx="4163081" cy="2228761"/>
          </a:xfrm>
          <a:prstGeom prst="rect">
            <a:avLst/>
          </a:prstGeom>
          <a:effectLst>
            <a:outerShdw blurRad="50800" dist="38100" dir="2700000" algn="tl" rotWithShape="0">
              <a:prstClr val="black">
                <a:alpha val="40000"/>
              </a:prstClr>
            </a:outerShdw>
          </a:effectLst>
        </p:spPr>
      </p:pic>
      <p:sp>
        <p:nvSpPr>
          <p:cNvPr id="3" name="Content Placeholder 2"/>
          <p:cNvSpPr>
            <a:spLocks noGrp="1"/>
          </p:cNvSpPr>
          <p:nvPr>
            <p:ph type="body" idx="1"/>
          </p:nvPr>
        </p:nvSpPr>
        <p:spPr>
          <a:xfrm>
            <a:off x="457200" y="4414518"/>
            <a:ext cx="3519488" cy="1292631"/>
          </a:xfrm>
        </p:spPr>
        <p:txBody>
          <a:bodyPr wrap="square">
            <a:spAutoFit/>
          </a:bodyPr>
          <a:lstStyle/>
          <a:p>
            <a:pPr marL="0" indent="0" eaLnBrk="1" hangingPunct="1">
              <a:spcBef>
                <a:spcPct val="0"/>
              </a:spcBef>
              <a:buClrTx/>
              <a:buSzTx/>
              <a:buNone/>
            </a:pPr>
            <a:r>
              <a:rPr lang="en-IN" altLang="en-US" sz="2400" b="1" dirty="0">
                <a:solidFill>
                  <a:schemeClr val="tx1"/>
                </a:solidFill>
                <a:latin typeface="+mn-lt"/>
              </a:rPr>
              <a:t>Consider the target audience of these sites.</a:t>
            </a:r>
            <a:endParaRPr lang="en-US" altLang="en-US" sz="2400" b="1" dirty="0">
              <a:solidFill>
                <a:schemeClr val="tx1"/>
              </a:solidFill>
              <a:latin typeface="+mn-lt"/>
            </a:endParaRPr>
          </a:p>
        </p:txBody>
      </p:sp>
      <p:pic>
        <p:nvPicPr>
          <p:cNvPr id="17" name="Picture 16" descr="An example of a text intensive web page that provides text based information and corresponding links."/>
          <p:cNvPicPr>
            <a:picLocks noChangeAspect="1"/>
          </p:cNvPicPr>
          <p:nvPr/>
        </p:nvPicPr>
        <p:blipFill>
          <a:blip r:embed="rId3"/>
          <a:stretch>
            <a:fillRect/>
          </a:stretch>
        </p:blipFill>
        <p:spPr>
          <a:xfrm>
            <a:off x="4564938" y="3871181"/>
            <a:ext cx="4121862" cy="2205300"/>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36424" cy="707856"/>
          </a:xfrm>
        </p:spPr>
        <p:txBody>
          <a:bodyPr wrap="square">
            <a:spAutoFit/>
          </a:bodyPr>
          <a:lstStyle/>
          <a:p>
            <a:pPr eaLnBrk="1" fontAlgn="auto" hangingPunct="1">
              <a:spcAft>
                <a:spcPts val="0"/>
              </a:spcAft>
              <a:buFont typeface="Times New Roman"/>
              <a:buNone/>
              <a:defRPr/>
            </a:pPr>
            <a:r>
              <a:rPr lang="en-US" sz="3400" b="1" kern="1200" spc="-50" dirty="0">
                <a:solidFill>
                  <a:srgbClr val="007FA3"/>
                </a:solidFill>
                <a:latin typeface="Times New Roman" panose="02020603050405020304" pitchFamily="18" charset="0"/>
                <a:ea typeface="+mj-ea"/>
                <a:cs typeface="+mj-cs"/>
                <a:sym typeface="Times New Roman"/>
              </a:rPr>
              <a:t>Navigation Design</a:t>
            </a:r>
          </a:p>
        </p:txBody>
      </p:sp>
      <p:sp>
        <p:nvSpPr>
          <p:cNvPr id="3" name="Content Placeholder 2"/>
          <p:cNvSpPr>
            <a:spLocks noGrp="1"/>
          </p:cNvSpPr>
          <p:nvPr>
            <p:ph type="body" idx="1"/>
          </p:nvPr>
        </p:nvSpPr>
        <p:spPr>
          <a:xfrm>
            <a:off x="457200" y="1600200"/>
            <a:ext cx="8236424" cy="1377270"/>
          </a:xfrm>
        </p:spPr>
        <p:txBody>
          <a:bodyPr wrap="square">
            <a:spAutoFit/>
          </a:bodyPr>
          <a:lstStyle/>
          <a:p>
            <a:pPr marL="0" indent="0" eaLnBrk="1" hangingPunct="1">
              <a:spcBef>
                <a:spcPts val="1500"/>
              </a:spcBef>
              <a:buClr>
                <a:srgbClr val="007FA3"/>
              </a:buClr>
              <a:buSzPct val="100000"/>
              <a:buNone/>
              <a:defRPr/>
            </a:pPr>
            <a:r>
              <a:rPr lang="en-US" altLang="en-US" sz="2000" kern="1200" dirty="0">
                <a:latin typeface="Arial (Body)"/>
                <a:ea typeface="+mn-ea"/>
                <a:cs typeface="+mn-cs"/>
                <a:sym typeface="Arial"/>
              </a:rPr>
              <a:t>Make your site easy to navigate</a:t>
            </a:r>
          </a:p>
          <a:p>
            <a:pPr marL="255600" lvl="1" indent="-255600" eaLnBrk="1" hangingPunct="1">
              <a:spcBef>
                <a:spcPts val="1500"/>
              </a:spcBef>
              <a:buClr>
                <a:srgbClr val="007FA3"/>
              </a:buClr>
              <a:buSzPct val="100000"/>
              <a:buFont typeface="Arial" panose="020B0604020202020204" pitchFamily="34" charset="0"/>
              <a:buChar char="•"/>
              <a:defRPr/>
            </a:pPr>
            <a:r>
              <a:rPr lang="en-US" altLang="en-US" sz="2000" kern="1200" dirty="0">
                <a:latin typeface="Arial (Body)"/>
                <a:ea typeface="+mn-ea"/>
                <a:cs typeface="+mn-cs"/>
                <a:sym typeface="Arial"/>
              </a:rPr>
              <a:t>Provide clearly </a:t>
            </a:r>
            <a:r>
              <a:rPr lang="en-US" altLang="en-US" sz="2000" kern="1200" dirty="0">
                <a:latin typeface="Arial (Body)"/>
                <a:ea typeface="+mn-ea"/>
                <a:cs typeface="Times New Roman" panose="02020603050405020304" pitchFamily="18" charset="0"/>
                <a:sym typeface="Arial"/>
              </a:rPr>
              <a:t>labeled navigation in the same location on each page</a:t>
            </a:r>
          </a:p>
          <a:p>
            <a:pPr marL="255600" lvl="1" indent="-255600" eaLnBrk="1" hangingPunct="1">
              <a:buClr>
                <a:srgbClr val="007FA3"/>
              </a:buClr>
              <a:buSzPct val="100000"/>
              <a:buFont typeface="Arial" panose="020B0604020202020204" pitchFamily="34" charset="0"/>
              <a:buChar char="•"/>
              <a:defRPr/>
            </a:pPr>
            <a:r>
              <a:rPr lang="en-US" altLang="en-US" sz="2000" kern="1200" dirty="0">
                <a:latin typeface="Arial (Body)"/>
                <a:ea typeface="+mn-ea"/>
                <a:cs typeface="+mn-cs"/>
                <a:sym typeface="Arial"/>
              </a:rPr>
              <a:t>Most common – across top or down left side</a:t>
            </a:r>
          </a:p>
        </p:txBody>
      </p:sp>
      <p:sp>
        <p:nvSpPr>
          <p:cNvPr id="4" name="Text Placeholder 3"/>
          <p:cNvSpPr>
            <a:spLocks noGrp="1"/>
          </p:cNvSpPr>
          <p:nvPr>
            <p:ph type="body" idx="2"/>
          </p:nvPr>
        </p:nvSpPr>
        <p:spPr>
          <a:xfrm>
            <a:off x="457200" y="2977326"/>
            <a:ext cx="3476171" cy="3388968"/>
          </a:xfrm>
        </p:spPr>
        <p:txBody>
          <a:bodyPr/>
          <a:lstStyle/>
          <a:p>
            <a:pPr marL="0" indent="0" eaLnBrk="1" hangingPunct="1">
              <a:buNone/>
              <a:defRPr/>
            </a:pPr>
            <a:r>
              <a:rPr lang="en-US" altLang="en-US" sz="2000" kern="1200" dirty="0">
                <a:latin typeface="Arial (Body)"/>
              </a:rPr>
              <a:t>Consider:</a:t>
            </a:r>
            <a:endParaRPr lang="en-US" altLang="en-US" sz="2000" kern="1200" dirty="0">
              <a:latin typeface="Arial (Body)"/>
              <a:cs typeface="Times New Roman" panose="02020603050405020304" pitchFamily="18" charset="0"/>
            </a:endParaRPr>
          </a:p>
          <a:p>
            <a:pPr marL="255600" lvl="1" indent="-255600" eaLnBrk="1" hangingPunct="1">
              <a:buFont typeface="Arial" panose="020B0604020202020204" pitchFamily="34" charset="0"/>
              <a:buChar char="•"/>
              <a:defRPr/>
            </a:pPr>
            <a:r>
              <a:rPr lang="en-US" altLang="en-US" sz="2000" kern="1200" dirty="0">
                <a:latin typeface="Arial (Body)"/>
              </a:rPr>
              <a:t>Navigation Bars</a:t>
            </a:r>
          </a:p>
          <a:p>
            <a:pPr marL="255600" lvl="1" indent="-255600" eaLnBrk="1" hangingPunct="1">
              <a:buFont typeface="Arial" panose="020B0604020202020204" pitchFamily="34" charset="0"/>
              <a:buChar char="•"/>
              <a:defRPr/>
            </a:pPr>
            <a:r>
              <a:rPr lang="en-US" altLang="en-US" sz="2000" kern="1200" dirty="0">
                <a:latin typeface="Arial (Body)"/>
              </a:rPr>
              <a:t>Breadcrumb Navigation</a:t>
            </a:r>
          </a:p>
          <a:p>
            <a:pPr marL="255600" lvl="1" indent="-255600" eaLnBrk="1" hangingPunct="1">
              <a:buFont typeface="Arial" panose="020B0604020202020204" pitchFamily="34" charset="0"/>
              <a:buChar char="•"/>
              <a:defRPr/>
            </a:pPr>
            <a:r>
              <a:rPr lang="en-US" altLang="en-US" sz="2000" kern="1200" dirty="0">
                <a:latin typeface="Arial (Body)"/>
              </a:rPr>
              <a:t>Using Graphics for Navigation</a:t>
            </a:r>
          </a:p>
          <a:p>
            <a:pPr marL="255600" lvl="1" indent="-255600" eaLnBrk="1" hangingPunct="1">
              <a:buFont typeface="Arial" panose="020B0604020202020204" pitchFamily="34" charset="0"/>
              <a:buChar char="•"/>
              <a:defRPr/>
            </a:pPr>
            <a:r>
              <a:rPr lang="en-US" altLang="en-US" sz="2000" kern="1200" dirty="0">
                <a:latin typeface="Arial (Body)"/>
              </a:rPr>
              <a:t>Dynamic Navigation</a:t>
            </a:r>
          </a:p>
          <a:p>
            <a:pPr marL="255600" lvl="1" indent="-255600" eaLnBrk="1" hangingPunct="1">
              <a:buFont typeface="Arial" panose="020B0604020202020204" pitchFamily="34" charset="0"/>
              <a:buChar char="•"/>
              <a:defRPr/>
            </a:pPr>
            <a:r>
              <a:rPr lang="en-US" altLang="en-US" sz="2000" kern="1200" dirty="0">
                <a:latin typeface="Arial (Body)"/>
              </a:rPr>
              <a:t>Site Map</a:t>
            </a:r>
          </a:p>
          <a:p>
            <a:pPr marL="255600" lvl="1" indent="-255600" eaLnBrk="1" hangingPunct="1">
              <a:buFont typeface="Arial" panose="020B0604020202020204" pitchFamily="34" charset="0"/>
              <a:buChar char="•"/>
              <a:defRPr/>
            </a:pPr>
            <a:r>
              <a:rPr lang="en-US" altLang="en-US" sz="2000" kern="1200" dirty="0">
                <a:latin typeface="Arial (Body)"/>
              </a:rPr>
              <a:t>Site Search Feature</a:t>
            </a:r>
          </a:p>
          <a:p>
            <a:pPr marL="255600" lvl="1" indent="-255600" eaLnBrk="1" hangingPunct="1">
              <a:buFont typeface="Arial" panose="020B0604020202020204" pitchFamily="34" charset="0"/>
              <a:buChar char="•"/>
              <a:defRPr/>
            </a:pPr>
            <a:r>
              <a:rPr lang="en-US" altLang="en-US" sz="2000" kern="1200" dirty="0">
                <a:latin typeface="Arial (Body)"/>
              </a:rPr>
              <a:t>“Skip to Content” Hyperlink</a:t>
            </a:r>
          </a:p>
        </p:txBody>
      </p:sp>
      <p:pic>
        <p:nvPicPr>
          <p:cNvPr id="50181" name="Picture 2" descr="The Kayak Door Country Tours page shows an example of dynamic navigation. Selecting Tours from the Navigation bar displays a vertical menu with the One Hour Tours, Half-Day Tours, Full Day Tours, and Custom Tours option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9676" y="3119846"/>
            <a:ext cx="4003948" cy="310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50072" cy="707856"/>
          </a:xfrm>
        </p:spPr>
        <p:txBody>
          <a:bodyPr wrap="square">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Wireframe</a:t>
            </a:r>
          </a:p>
        </p:txBody>
      </p:sp>
      <p:sp>
        <p:nvSpPr>
          <p:cNvPr id="3" name="Text Placeholder 2"/>
          <p:cNvSpPr>
            <a:spLocks noGrp="1"/>
          </p:cNvSpPr>
          <p:nvPr>
            <p:ph type="body" idx="1"/>
          </p:nvPr>
        </p:nvSpPr>
        <p:spPr>
          <a:xfrm>
            <a:off x="457200" y="1600200"/>
            <a:ext cx="4511615" cy="4662785"/>
          </a:xfrm>
        </p:spPr>
        <p:txBody>
          <a:bodyPr wrap="square">
            <a:spAutoFit/>
          </a:bodyPr>
          <a:lstStyle/>
          <a:p>
            <a:pPr marL="0" indent="0" eaLnBrk="1" hangingPunct="1">
              <a:buNone/>
              <a:defRPr/>
            </a:pPr>
            <a:r>
              <a:rPr lang="en-US" altLang="en-US" sz="2400" kern="1200" dirty="0">
                <a:solidFill>
                  <a:srgbClr val="000000"/>
                </a:solidFill>
                <a:latin typeface="Arial (Body)"/>
                <a:ea typeface="+mn-ea"/>
                <a:cs typeface="+mn-cs"/>
              </a:rPr>
              <a:t>A sketch or blueprint of a web page</a:t>
            </a:r>
          </a:p>
          <a:p>
            <a:pPr marL="0" indent="0" eaLnBrk="1" hangingPunct="1">
              <a:buNone/>
              <a:defRPr/>
            </a:pPr>
            <a:r>
              <a:rPr lang="en-US" altLang="en-US" sz="2400" kern="1200" dirty="0">
                <a:solidFill>
                  <a:srgbClr val="000000"/>
                </a:solidFill>
                <a:latin typeface="Arial (Body)"/>
                <a:ea typeface="+mn-ea"/>
                <a:cs typeface="+mn-cs"/>
              </a:rPr>
              <a:t>Shows the structure of the basic page elements, including:</a:t>
            </a:r>
          </a:p>
          <a:p>
            <a:pPr marL="255600" lvl="1" indent="-255600" eaLnBrk="1" hangingPunct="1">
              <a:spcBef>
                <a:spcPts val="1500"/>
              </a:spcBef>
              <a:buFont typeface="Arial" panose="020B0604020202020204" pitchFamily="34" charset="0"/>
              <a:buChar char="•"/>
              <a:defRPr/>
            </a:pPr>
            <a:r>
              <a:rPr lang="en-US" altLang="en-US" sz="2400" kern="1200" dirty="0">
                <a:solidFill>
                  <a:srgbClr val="000000"/>
                </a:solidFill>
                <a:latin typeface="Arial (Body)"/>
                <a:ea typeface="+mn-ea"/>
                <a:cs typeface="+mn-cs"/>
              </a:rPr>
              <a:t>Header</a:t>
            </a:r>
          </a:p>
          <a:p>
            <a:pPr marL="255600" lvl="1" indent="-255600" eaLnBrk="1" hangingPunct="1">
              <a:spcBef>
                <a:spcPts val="1500"/>
              </a:spcBef>
              <a:buFont typeface="Arial" panose="020B0604020202020204" pitchFamily="34" charset="0"/>
              <a:buChar char="•"/>
              <a:defRPr/>
            </a:pPr>
            <a:r>
              <a:rPr lang="en-US" altLang="en-US" sz="2400" kern="1200" dirty="0">
                <a:solidFill>
                  <a:srgbClr val="000000"/>
                </a:solidFill>
                <a:latin typeface="Arial (Body)"/>
                <a:ea typeface="+mn-ea"/>
                <a:cs typeface="+mn-cs"/>
              </a:rPr>
              <a:t>Navigation</a:t>
            </a:r>
          </a:p>
          <a:p>
            <a:pPr marL="255600" lvl="1" indent="-255600" eaLnBrk="1" hangingPunct="1">
              <a:spcBef>
                <a:spcPts val="1500"/>
              </a:spcBef>
              <a:buFont typeface="Arial" panose="020B0604020202020204" pitchFamily="34" charset="0"/>
              <a:buChar char="•"/>
              <a:defRPr/>
            </a:pPr>
            <a:r>
              <a:rPr lang="en-US" altLang="en-US" sz="2400" kern="1200" dirty="0">
                <a:solidFill>
                  <a:srgbClr val="000000"/>
                </a:solidFill>
                <a:latin typeface="Arial (Body)"/>
                <a:ea typeface="+mn-ea"/>
                <a:cs typeface="+mn-cs"/>
              </a:rPr>
              <a:t>Content</a:t>
            </a:r>
          </a:p>
          <a:p>
            <a:pPr marL="255600" lvl="1" indent="-255600" eaLnBrk="1" hangingPunct="1">
              <a:spcBef>
                <a:spcPts val="1500"/>
              </a:spcBef>
              <a:buFont typeface="Arial" panose="020B0604020202020204" pitchFamily="34" charset="0"/>
              <a:buChar char="•"/>
              <a:defRPr/>
            </a:pPr>
            <a:r>
              <a:rPr lang="en-US" altLang="en-US" sz="2400" kern="1200" dirty="0">
                <a:solidFill>
                  <a:srgbClr val="000000"/>
                </a:solidFill>
                <a:latin typeface="Arial (Body)"/>
                <a:ea typeface="+mn-ea"/>
                <a:cs typeface="+mn-cs"/>
              </a:rPr>
              <a:t>Footer</a:t>
            </a:r>
          </a:p>
          <a:p>
            <a:pPr marL="255600" lvl="1" indent="-255600" eaLnBrk="1" hangingPunct="1">
              <a:spcBef>
                <a:spcPts val="1500"/>
              </a:spcBef>
              <a:buFont typeface="Arial" panose="020B0604020202020204" pitchFamily="34" charset="0"/>
              <a:buChar char="•"/>
              <a:defRPr/>
            </a:pPr>
            <a:r>
              <a:rPr lang="en-US" altLang="en-US" sz="2400" kern="1200" dirty="0">
                <a:solidFill>
                  <a:srgbClr val="000000"/>
                </a:solidFill>
                <a:latin typeface="Arial (Body)"/>
                <a:ea typeface="+mn-ea"/>
                <a:cs typeface="+mn-cs"/>
              </a:rPr>
              <a:t>Image locations</a:t>
            </a:r>
          </a:p>
        </p:txBody>
      </p:sp>
      <p:pic>
        <p:nvPicPr>
          <p:cNvPr id="7" name="Picture 6" descr="A wireframe diagram is displayed that contains various width columns and multiple images. The content appears in three varying width columns. The first column has been narrowed and now contains a small image, which has been inserted below the heading and at the top of the paragraph and an unordered list. The second column has been widened and contains a large image above the subheading and its related paragraph. Another small image appears at the top of one of the paragraphs.  The third column has been narrowed and contains an image below the subheadings and related paragraph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2510" y="1768408"/>
            <a:ext cx="3747883" cy="3010431"/>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Aft>
                <a:spcPts val="0"/>
              </a:spcAft>
              <a:buFont typeface="Times New Roman"/>
              <a:buNone/>
              <a:defRPr/>
            </a:pPr>
            <a:r>
              <a:rPr lang="en-US" sz="3400" b="1" kern="1200" spc="-50" dirty="0">
                <a:solidFill>
                  <a:srgbClr val="007FA3"/>
                </a:solidFill>
                <a:latin typeface="Times New Roman" panose="02020603050405020304" pitchFamily="18" charset="0"/>
                <a:ea typeface="+mj-ea"/>
                <a:cs typeface="+mj-cs"/>
                <a:sym typeface="Times New Roman"/>
              </a:rPr>
              <a:t>Web Page Design Page Layout </a:t>
            </a:r>
            <a:r>
              <a:rPr lang="en-US" sz="2000" b="0" kern="1200" spc="-50" dirty="0">
                <a:solidFill>
                  <a:srgbClr val="007FA3"/>
                </a:solidFill>
                <a:latin typeface="Times New Roman" panose="02020603050405020304" pitchFamily="18" charset="0"/>
                <a:ea typeface="+mj-ea"/>
                <a:cs typeface="+mj-cs"/>
                <a:sym typeface="Times New Roman"/>
              </a:rPr>
              <a:t>(1 of 3)</a:t>
            </a:r>
          </a:p>
        </p:txBody>
      </p:sp>
      <p:sp>
        <p:nvSpPr>
          <p:cNvPr id="3" name="Content Placeholder 2"/>
          <p:cNvSpPr>
            <a:spLocks noGrp="1"/>
          </p:cNvSpPr>
          <p:nvPr>
            <p:ph type="body" idx="1"/>
          </p:nvPr>
        </p:nvSpPr>
        <p:spPr>
          <a:xfrm>
            <a:off x="457200" y="1600200"/>
            <a:ext cx="8229600" cy="1677352"/>
          </a:xfrm>
        </p:spPr>
        <p:txBody>
          <a:bodyPr>
            <a:spAutoFit/>
          </a:bodyPr>
          <a:lstStyle/>
          <a:p>
            <a:pPr marL="255651" indent="-255651" eaLnBrk="1" hangingPunct="1">
              <a:spcBef>
                <a:spcPts val="1500"/>
              </a:spcBef>
              <a:buClr>
                <a:srgbClr val="007FA3"/>
              </a:buClr>
              <a:buSzPct val="100000"/>
              <a:buFont typeface="Arial" panose="020B0604020202020204" pitchFamily="34" charset="0"/>
              <a:buChar char="•"/>
              <a:defRPr/>
            </a:pPr>
            <a:r>
              <a:rPr lang="en-US" altLang="en-US" sz="2400" kern="1200" dirty="0">
                <a:latin typeface="Arial (Body)"/>
                <a:ea typeface="+mn-ea"/>
                <a:cs typeface="Arial" panose="020B0604020202020204" pitchFamily="34" charset="0"/>
                <a:sym typeface="Arial"/>
              </a:rPr>
              <a:t>Place the most important information “above the fold”</a:t>
            </a:r>
          </a:p>
          <a:p>
            <a:pPr marL="255651" indent="-255651" eaLnBrk="1" hangingPunct="1">
              <a:spcBef>
                <a:spcPts val="1500"/>
              </a:spcBef>
              <a:buClr>
                <a:srgbClr val="007FA3"/>
              </a:buClr>
              <a:buSzPct val="100000"/>
              <a:buFont typeface="Arial" panose="020B0604020202020204" pitchFamily="34" charset="0"/>
              <a:buChar char="•"/>
              <a:defRPr/>
            </a:pPr>
            <a:r>
              <a:rPr lang="en-US" altLang="en-US" sz="2400" kern="1200" dirty="0">
                <a:latin typeface="Arial (Body)"/>
                <a:ea typeface="+mn-ea"/>
                <a:cs typeface="Arial" panose="020B0604020202020204" pitchFamily="34" charset="0"/>
                <a:sym typeface="Arial"/>
              </a:rPr>
              <a:t>Use adequate “white” or blank space</a:t>
            </a:r>
          </a:p>
          <a:p>
            <a:pPr marL="255651" indent="-255651" eaLnBrk="1" hangingPunct="1">
              <a:spcBef>
                <a:spcPts val="1500"/>
              </a:spcBef>
              <a:buClr>
                <a:srgbClr val="007FA3"/>
              </a:buClr>
              <a:buSzPct val="100000"/>
              <a:buFont typeface="Arial" panose="020B0604020202020204" pitchFamily="34" charset="0"/>
              <a:buChar char="•"/>
              <a:defRPr/>
            </a:pPr>
            <a:r>
              <a:rPr lang="en-US" altLang="en-US" sz="2400" kern="1200" dirty="0">
                <a:latin typeface="Arial (Body)"/>
                <a:ea typeface="+mn-ea"/>
                <a:cs typeface="Arial" panose="020B0604020202020204" pitchFamily="34" charset="0"/>
                <a:sym typeface="Arial"/>
              </a:rPr>
              <a:t>Use an interesting page layout</a:t>
            </a:r>
          </a:p>
        </p:txBody>
      </p:sp>
      <p:sp>
        <p:nvSpPr>
          <p:cNvPr id="4" name="Content Placeholder 3"/>
          <p:cNvSpPr>
            <a:spLocks noGrp="1"/>
          </p:cNvSpPr>
          <p:nvPr>
            <p:ph type="body" idx="2"/>
          </p:nvPr>
        </p:nvSpPr>
        <p:spPr>
          <a:xfrm>
            <a:off x="5798456" y="4215001"/>
            <a:ext cx="2598057" cy="1877407"/>
          </a:xfrm>
        </p:spPr>
        <p:txBody>
          <a:bodyPr wrap="square">
            <a:spAutoFit/>
          </a:bodyPr>
          <a:lstStyle/>
          <a:p>
            <a:pPr marL="0" indent="0" eaLnBrk="1" hangingPunct="1">
              <a:spcBef>
                <a:spcPts val="1500"/>
              </a:spcBef>
              <a:buClr>
                <a:srgbClr val="007FA3"/>
              </a:buClr>
              <a:buSzPct val="100000"/>
              <a:buNone/>
              <a:defRPr/>
            </a:pPr>
            <a:r>
              <a:rPr lang="en-US" altLang="en-US" sz="2200" kern="1200" dirty="0">
                <a:latin typeface="Arial (Body)"/>
                <a:ea typeface="+mn-ea"/>
                <a:cs typeface="Arial" panose="020B0604020202020204" pitchFamily="34" charset="0"/>
                <a:sym typeface="Arial"/>
              </a:rPr>
              <a:t>This is usable, but a little boring. See the next slide for improvements in page layout.</a:t>
            </a:r>
          </a:p>
        </p:txBody>
      </p:sp>
      <p:pic>
        <p:nvPicPr>
          <p:cNvPr id="8" name="Picture 7" descr="An adequate wireframe diagram is displayed. The wireframe consists of the following components. A header section at the top of the page, and below it, a navigation bar with hyperlinks for Home, Services, Products, About, and Content. In the body section, a heading and a related paragraph are shown, followed by a subheading, an unordered list, and related paragraphs. At the bottom of the wireframe is a foot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494" y="3668385"/>
            <a:ext cx="4855364" cy="2636274"/>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Aft>
                <a:spcPts val="0"/>
              </a:spcAft>
              <a:defRPr/>
            </a:pPr>
            <a:r>
              <a:rPr lang="en-US" sz="3400" b="1" kern="1200" spc="-50" dirty="0">
                <a:solidFill>
                  <a:srgbClr val="007FA3"/>
                </a:solidFill>
                <a:latin typeface="Times New Roman" panose="02020603050405020304" pitchFamily="18" charset="0"/>
                <a:ea typeface="+mj-ea"/>
                <a:cs typeface="+mj-cs"/>
                <a:sym typeface="Times New Roman"/>
              </a:rPr>
              <a:t>Web Page Design Page Layout </a:t>
            </a:r>
            <a:r>
              <a:rPr lang="en-US" sz="2000" b="0" kern="1200" spc="-50" dirty="0">
                <a:latin typeface="Times New Roman" panose="02020603050405020304" pitchFamily="18" charset="0"/>
              </a:rPr>
              <a:t>(2 of 3)</a:t>
            </a:r>
            <a:endParaRPr lang="en-US" sz="2000" b="1" kern="1200" spc="-50" dirty="0">
              <a:solidFill>
                <a:srgbClr val="007FA3"/>
              </a:solidFill>
              <a:latin typeface="Times New Roman" panose="02020603050405020304" pitchFamily="18" charset="0"/>
              <a:ea typeface="+mj-ea"/>
              <a:cs typeface="+mj-cs"/>
              <a:sym typeface="Times New Roman"/>
            </a:endParaRPr>
          </a:p>
        </p:txBody>
      </p:sp>
      <p:sp>
        <p:nvSpPr>
          <p:cNvPr id="3" name="Text Placeholder 2"/>
          <p:cNvSpPr>
            <a:spLocks noGrp="1"/>
          </p:cNvSpPr>
          <p:nvPr>
            <p:ph type="body" idx="2"/>
          </p:nvPr>
        </p:nvSpPr>
        <p:spPr>
          <a:xfrm>
            <a:off x="470848" y="2455688"/>
            <a:ext cx="1139588" cy="555009"/>
          </a:xfrm>
        </p:spPr>
        <p:txBody>
          <a:bodyPr/>
          <a:lstStyle/>
          <a:p>
            <a:pPr marL="0" indent="0">
              <a:buNone/>
            </a:pPr>
            <a:r>
              <a:rPr lang="en-US" altLang="en-US" sz="2400" dirty="0">
                <a:latin typeface="+mn-lt"/>
                <a:cs typeface="Arial" panose="020B0604020202020204" pitchFamily="34" charset="0"/>
              </a:rPr>
              <a:t>Better</a:t>
            </a:r>
            <a:endParaRPr lang="en-US" altLang="en-US" sz="2400" dirty="0">
              <a:latin typeface="+mn-lt"/>
            </a:endParaRPr>
          </a:p>
        </p:txBody>
      </p:sp>
      <p:pic>
        <p:nvPicPr>
          <p:cNvPr id="8" name="Picture 7" descr="A rightward facing arrow"/>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0943" y="2570950"/>
            <a:ext cx="2274475" cy="379079"/>
          </a:xfrm>
          <a:prstGeom prst="rect">
            <a:avLst/>
          </a:prstGeom>
        </p:spPr>
      </p:pic>
      <p:pic>
        <p:nvPicPr>
          <p:cNvPr id="53252" name="Picture 2" descr="A wireframe diagram is displayed that contains equal width columns and an image. The body of the previous wireframe has been modified so that content appears in three equal width columns. The first column contains the image, which has been inserted above the previous heading and its paragraph. The second column contains the original subheading, an unordered list, and its related paragraph.  The third column contains additional subheadings and related paragraph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9573" y="2486250"/>
            <a:ext cx="3546475" cy="287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type="body" idx="1"/>
          </p:nvPr>
        </p:nvSpPr>
        <p:spPr>
          <a:xfrm>
            <a:off x="457200" y="3836207"/>
            <a:ext cx="4370120" cy="1292631"/>
          </a:xfrm>
        </p:spPr>
        <p:txBody>
          <a:bodyPr wrap="square">
            <a:spAutoFit/>
          </a:bodyPr>
          <a:lstStyle/>
          <a:p>
            <a:pPr marL="0" indent="0" eaLnBrk="1" hangingPunct="1">
              <a:spcBef>
                <a:spcPts val="1500"/>
              </a:spcBef>
              <a:buClr>
                <a:srgbClr val="007FA3"/>
              </a:buClr>
              <a:buSzPct val="100000"/>
              <a:buNone/>
              <a:defRPr/>
            </a:pPr>
            <a:r>
              <a:rPr lang="en-US" altLang="en-US" sz="2400" kern="1200" dirty="0">
                <a:latin typeface="Arial (Body)"/>
                <a:ea typeface="+mn-ea"/>
                <a:cs typeface="Arial" panose="020B0604020202020204" pitchFamily="34" charset="0"/>
                <a:sym typeface="Arial"/>
              </a:rPr>
              <a:t>Columns make the page more interesting and it’s easier to read this way.</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1723"/>
            <a:ext cx="8229600" cy="1097279"/>
          </a:xfrm>
        </p:spPr>
        <p:txBody>
          <a:bodyPr/>
          <a:lstStyle/>
          <a:p>
            <a:r>
              <a:rPr lang="en-US" kern="1200" spc="-50" dirty="0">
                <a:solidFill>
                  <a:schemeClr val="tx2"/>
                </a:solidFill>
                <a:latin typeface="Times New Roman" panose="02020603050405020304" pitchFamily="18" charset="0"/>
              </a:rPr>
              <a:t>Web Page Design Page Layout </a:t>
            </a:r>
            <a:r>
              <a:rPr lang="en-US" sz="2000" b="0" kern="1200" spc="-50" dirty="0">
                <a:solidFill>
                  <a:schemeClr val="tx2"/>
                </a:solidFill>
                <a:latin typeface="Times New Roman" panose="02020603050405020304" pitchFamily="18" charset="0"/>
              </a:rPr>
              <a:t>(3 of 3)</a:t>
            </a:r>
            <a:endParaRPr lang="en-IN" sz="2000" dirty="0">
              <a:solidFill>
                <a:schemeClr val="tx2"/>
              </a:solidFill>
            </a:endParaRPr>
          </a:p>
        </p:txBody>
      </p:sp>
      <p:sp>
        <p:nvSpPr>
          <p:cNvPr id="4" name="Content Placeholder 3"/>
          <p:cNvSpPr>
            <a:spLocks noGrp="1"/>
          </p:cNvSpPr>
          <p:nvPr>
            <p:ph type="body" idx="4294967295"/>
          </p:nvPr>
        </p:nvSpPr>
        <p:spPr>
          <a:xfrm>
            <a:off x="759691" y="1950647"/>
            <a:ext cx="979488" cy="554037"/>
          </a:xfrm>
        </p:spPr>
        <p:txBody>
          <a:bodyPr wrap="square">
            <a:spAutoFit/>
          </a:bodyPr>
          <a:lstStyle/>
          <a:p>
            <a:pPr marL="0" indent="0">
              <a:spcBef>
                <a:spcPts val="1500"/>
              </a:spcBef>
              <a:buClr>
                <a:srgbClr val="007FA3"/>
              </a:buClr>
              <a:buSzPct val="100000"/>
              <a:buNone/>
              <a:defRPr/>
            </a:pPr>
            <a:r>
              <a:rPr lang="en-US" sz="2400" kern="1200" dirty="0">
                <a:latin typeface="Arial (Body)"/>
                <a:ea typeface="+mn-ea"/>
                <a:cs typeface="+mn-cs"/>
                <a:sym typeface="Arial"/>
              </a:rPr>
              <a:t>Best</a:t>
            </a:r>
          </a:p>
        </p:txBody>
      </p:sp>
      <p:sp>
        <p:nvSpPr>
          <p:cNvPr id="3" name="Content Placeholder 2"/>
          <p:cNvSpPr>
            <a:spLocks noGrp="1"/>
          </p:cNvSpPr>
          <p:nvPr>
            <p:ph type="body" idx="1"/>
          </p:nvPr>
        </p:nvSpPr>
        <p:spPr>
          <a:xfrm>
            <a:off x="2552130" y="1600200"/>
            <a:ext cx="6134669" cy="1292631"/>
          </a:xfrm>
        </p:spPr>
        <p:txBody>
          <a:bodyPr wrap="square">
            <a:spAutoFit/>
          </a:bodyPr>
          <a:lstStyle/>
          <a:p>
            <a:pPr marL="0" indent="0" eaLnBrk="1" hangingPunct="1">
              <a:spcBef>
                <a:spcPts val="1500"/>
              </a:spcBef>
              <a:buClr>
                <a:srgbClr val="007FA3"/>
              </a:buClr>
              <a:buSzPct val="100000"/>
              <a:buNone/>
              <a:defRPr/>
            </a:pPr>
            <a:r>
              <a:rPr lang="en-US" altLang="en-US" sz="2400" kern="1200" dirty="0">
                <a:latin typeface="Arial (Body)"/>
                <a:ea typeface="+mn-ea"/>
                <a:cs typeface="Arial" panose="020B0604020202020204" pitchFamily="34" charset="0"/>
                <a:sym typeface="Arial"/>
              </a:rPr>
              <a:t>Columns of different widths interspersed with graphics and headings create the most interesting, easy to read page.</a:t>
            </a:r>
          </a:p>
        </p:txBody>
      </p:sp>
      <p:pic>
        <p:nvPicPr>
          <p:cNvPr id="54278" name="Picture 2" descr="A wireframe diagram is displayed that contains various width columns and multiple images.&#10;The content appears in three varying width columns. The first column has been narrowed and now contains a small image, which has been inserted below the heading and at the top of the paragraph and an unordered list. The second column has been widened and contains a large image above the subheading and its related paragraph. Another small image appears at the top of one of the paragraphs.  The third column has been narrowed and contains an image below the subheadings and related paragraphs.&#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691" y="3194029"/>
            <a:ext cx="3562350" cy="286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277" name="Picture 3" descr="The final wireframe diagram is displayed with vertical navigation. As with the previous wireframes, this wireframe displays a webpage with a header, vertical navigation area on the left, content area, with headings, subheadings, images, paragraphs, and unordered lists, and a footer are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4954" y="3194029"/>
            <a:ext cx="3609975" cy="290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Page Layout Design Techniques </a:t>
            </a:r>
            <a:r>
              <a:rPr lang="en-US" sz="2000" b="0" dirty="0">
                <a:solidFill>
                  <a:schemeClr val="tx2"/>
                </a:solidFill>
              </a:rPr>
              <a:t>(1 of 2)</a:t>
            </a:r>
            <a:endParaRPr lang="en-IN" sz="2000" b="0" dirty="0">
              <a:solidFill>
                <a:schemeClr val="tx2"/>
              </a:solidFill>
            </a:endParaRPr>
          </a:p>
        </p:txBody>
      </p:sp>
      <p:sp>
        <p:nvSpPr>
          <p:cNvPr id="3" name="Content Placeholder 2"/>
          <p:cNvSpPr>
            <a:spLocks noGrp="1"/>
          </p:cNvSpPr>
          <p:nvPr>
            <p:ph type="body" idx="1"/>
          </p:nvPr>
        </p:nvSpPr>
        <p:spPr>
          <a:xfrm>
            <a:off x="457200" y="1600200"/>
            <a:ext cx="3821502" cy="2046684"/>
          </a:xfrm>
        </p:spPr>
        <p:txBody>
          <a:bodyPr wrap="square">
            <a:spAutoFit/>
          </a:bodyPr>
          <a:lstStyle/>
          <a:p>
            <a:pPr marL="0" indent="0" eaLnBrk="1" fontAlgn="auto" hangingPunct="1">
              <a:spcBef>
                <a:spcPts val="1500"/>
              </a:spcBef>
              <a:buClr>
                <a:srgbClr val="007FA3"/>
              </a:buClr>
              <a:buSzPct val="100000"/>
              <a:buNone/>
              <a:defRPr/>
            </a:pPr>
            <a:r>
              <a:rPr lang="en-US" sz="2400" kern="1200" dirty="0">
                <a:latin typeface="Arial (Body)"/>
                <a:ea typeface="+mn-ea"/>
                <a:cs typeface="+mn-cs"/>
                <a:sym typeface="Arial"/>
              </a:rPr>
              <a:t>Fixed Layout</a:t>
            </a:r>
          </a:p>
          <a:p>
            <a:pPr marL="255651" indent="-255651" eaLnBrk="1" fontAlgn="auto" hangingPunct="1">
              <a:spcBef>
                <a:spcPts val="1500"/>
              </a:spcBef>
              <a:buClr>
                <a:srgbClr val="007FA3"/>
              </a:buClr>
              <a:buSzPct val="100000"/>
              <a:buFont typeface="Arial" panose="020B0604020202020204" pitchFamily="34" charset="0"/>
              <a:buChar char="•"/>
              <a:defRPr/>
            </a:pPr>
            <a:r>
              <a:rPr lang="en-US" sz="2400" kern="1200" dirty="0">
                <a:latin typeface="Arial (Body)"/>
                <a:ea typeface="+mn-ea"/>
                <a:cs typeface="+mn-cs"/>
                <a:sym typeface="Arial"/>
              </a:rPr>
              <a:t>A</a:t>
            </a:r>
            <a:r>
              <a:rPr lang="en-US" sz="100" kern="1200" dirty="0">
                <a:latin typeface="Arial (Body)"/>
                <a:ea typeface="+mn-ea"/>
                <a:cs typeface="+mn-cs"/>
                <a:sym typeface="Arial"/>
              </a:rPr>
              <a:t> </a:t>
            </a:r>
            <a:r>
              <a:rPr lang="en-US" sz="2400" kern="1200" dirty="0">
                <a:latin typeface="Arial (Body)"/>
                <a:ea typeface="+mn-ea"/>
                <a:cs typeface="+mn-cs"/>
                <a:sym typeface="Arial"/>
              </a:rPr>
              <a:t>K</a:t>
            </a:r>
            <a:r>
              <a:rPr lang="en-US" sz="100" kern="1200" dirty="0">
                <a:latin typeface="Arial (Body)"/>
                <a:ea typeface="+mn-ea"/>
                <a:cs typeface="+mn-cs"/>
                <a:sym typeface="Arial"/>
              </a:rPr>
              <a:t> </a:t>
            </a:r>
            <a:r>
              <a:rPr lang="en-US" sz="2400" kern="1200" dirty="0">
                <a:latin typeface="Arial (Body)"/>
                <a:ea typeface="+mn-ea"/>
                <a:cs typeface="+mn-cs"/>
                <a:sym typeface="Arial"/>
              </a:rPr>
              <a:t>A rigid or “ice” design</a:t>
            </a:r>
          </a:p>
          <a:p>
            <a:pPr marL="255651" indent="-255651" eaLnBrk="1" fontAlgn="auto" hangingPunct="1">
              <a:spcBef>
                <a:spcPts val="1500"/>
              </a:spcBef>
              <a:buClr>
                <a:srgbClr val="007FA3"/>
              </a:buClr>
              <a:buSzPct val="100000"/>
              <a:buFont typeface="Arial" panose="020B0604020202020204" pitchFamily="34" charset="0"/>
              <a:buChar char="•"/>
              <a:defRPr/>
            </a:pPr>
            <a:r>
              <a:rPr lang="en-US" sz="2400" kern="1200" dirty="0">
                <a:latin typeface="Arial (Body)"/>
                <a:ea typeface="+mn-ea"/>
                <a:cs typeface="+mn-cs"/>
                <a:sym typeface="Arial"/>
              </a:rPr>
              <a:t>Fixed-width often at left margin</a:t>
            </a:r>
          </a:p>
        </p:txBody>
      </p:sp>
      <p:pic>
        <p:nvPicPr>
          <p:cNvPr id="55300" name="Picture 2" descr="The Casita Sedona Bed and Breakfast home page is shown with a fixed layout. The web page content has a fixed width, hugs the left margin, and has empty white space at the right side of the browser wind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8318" y="1774046"/>
            <a:ext cx="4067744" cy="21448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 Placeholder 4"/>
          <p:cNvSpPr>
            <a:spLocks noGrp="1"/>
          </p:cNvSpPr>
          <p:nvPr>
            <p:ph type="body" idx="2"/>
          </p:nvPr>
        </p:nvSpPr>
        <p:spPr>
          <a:xfrm>
            <a:off x="457200" y="4152184"/>
            <a:ext cx="3562709" cy="1351470"/>
          </a:xfrm>
        </p:spPr>
        <p:txBody>
          <a:bodyPr/>
          <a:lstStyle/>
          <a:p>
            <a:pPr marL="255651" indent="-255651" eaLnBrk="1" fontAlgn="auto" hangingPunct="1">
              <a:buClr>
                <a:schemeClr val="tx2"/>
              </a:buClr>
              <a:buFont typeface="Arial" panose="020B0604020202020204" pitchFamily="34" charset="0"/>
              <a:buChar char="•"/>
              <a:defRPr/>
            </a:pPr>
            <a:r>
              <a:rPr lang="en-US" sz="2400" kern="1200" dirty="0">
                <a:latin typeface="Arial (Body)"/>
              </a:rPr>
              <a:t>More appealing if fixed with content is centered</a:t>
            </a:r>
          </a:p>
        </p:txBody>
      </p:sp>
      <p:pic>
        <p:nvPicPr>
          <p:cNvPr id="55301" name="Picture 3" descr="The Casita Sedona Bed and Breakfast home page is shown with fixed width content that is centered by balancing the left and right margins. The entire web page, header, navigation bar, and content areas are bordered by brown margi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2000" y="4193783"/>
            <a:ext cx="4042724" cy="2013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Aft>
                <a:spcPts val="0"/>
              </a:spcAft>
              <a:defRPr/>
            </a:pPr>
            <a:r>
              <a:rPr lang="en-US" dirty="0">
                <a:solidFill>
                  <a:schemeClr val="tx2"/>
                </a:solidFill>
              </a:rPr>
              <a:t>Page Layout Design Techniques </a:t>
            </a:r>
            <a:r>
              <a:rPr lang="en-US" sz="2000" b="0" dirty="0">
                <a:solidFill>
                  <a:schemeClr val="tx2"/>
                </a:solidFill>
              </a:rPr>
              <a:t>(2 of 2)</a:t>
            </a:r>
            <a:endParaRPr lang="en-US" sz="2000" b="0" kern="1200" spc="-50" dirty="0">
              <a:solidFill>
                <a:srgbClr val="007FA3"/>
              </a:solidFill>
              <a:latin typeface="Times New Roman" panose="02020603050405020304" pitchFamily="18" charset="0"/>
              <a:ea typeface="+mj-ea"/>
              <a:cs typeface="+mj-cs"/>
              <a:sym typeface="Times New Roman"/>
            </a:endParaRPr>
          </a:p>
        </p:txBody>
      </p:sp>
      <p:sp>
        <p:nvSpPr>
          <p:cNvPr id="3" name="Content Placeholder 2"/>
          <p:cNvSpPr>
            <a:spLocks noGrp="1"/>
          </p:cNvSpPr>
          <p:nvPr>
            <p:ph type="body" idx="1"/>
          </p:nvPr>
        </p:nvSpPr>
        <p:spPr>
          <a:xfrm>
            <a:off x="457200" y="1600200"/>
            <a:ext cx="3476445" cy="2416016"/>
          </a:xfrm>
        </p:spPr>
        <p:txBody>
          <a:bodyPr wrap="square">
            <a:spAutoFit/>
          </a:bodyPr>
          <a:lstStyle/>
          <a:p>
            <a:pPr marL="0" indent="0" eaLnBrk="1" fontAlgn="auto" hangingPunct="1">
              <a:spcBef>
                <a:spcPts val="1500"/>
              </a:spcBef>
              <a:buClr>
                <a:srgbClr val="007FA3"/>
              </a:buClr>
              <a:buSzPct val="100000"/>
              <a:buNone/>
              <a:defRPr/>
            </a:pPr>
            <a:r>
              <a:rPr lang="en-US" sz="2400" kern="1200" dirty="0">
                <a:latin typeface="Arial (Body)"/>
                <a:ea typeface="+mn-ea"/>
                <a:cs typeface="+mn-cs"/>
                <a:sym typeface="Arial"/>
              </a:rPr>
              <a:t>Fluid Layout</a:t>
            </a:r>
          </a:p>
          <a:p>
            <a:pPr marL="255651" indent="-255651" eaLnBrk="1" fontAlgn="auto" hangingPunct="1">
              <a:spcBef>
                <a:spcPts val="1500"/>
              </a:spcBef>
              <a:buClr>
                <a:srgbClr val="007FA3"/>
              </a:buClr>
              <a:buSzPct val="100000"/>
              <a:buFont typeface="Arial" panose="020B0604020202020204" pitchFamily="34" charset="0"/>
              <a:buChar char="•"/>
              <a:defRPr/>
            </a:pPr>
            <a:r>
              <a:rPr lang="en-US" sz="2400" kern="1200" dirty="0">
                <a:latin typeface="Arial (Body)"/>
                <a:ea typeface="+mn-ea"/>
                <a:cs typeface="+mn-cs"/>
                <a:sym typeface="Arial"/>
              </a:rPr>
              <a:t>A</a:t>
            </a:r>
            <a:r>
              <a:rPr lang="en-US" sz="100" kern="1200" dirty="0">
                <a:latin typeface="Arial (Body)"/>
                <a:ea typeface="+mn-ea"/>
                <a:cs typeface="+mn-cs"/>
                <a:sym typeface="Arial"/>
              </a:rPr>
              <a:t> </a:t>
            </a:r>
            <a:r>
              <a:rPr lang="en-US" sz="2400" kern="1200" dirty="0">
                <a:latin typeface="Arial (Body)"/>
                <a:ea typeface="+mn-ea"/>
                <a:cs typeface="+mn-cs"/>
                <a:sym typeface="Arial"/>
              </a:rPr>
              <a:t>K</a:t>
            </a:r>
            <a:r>
              <a:rPr lang="en-US" sz="100" kern="1200" dirty="0">
                <a:latin typeface="Arial (Body)"/>
                <a:ea typeface="+mn-ea"/>
                <a:cs typeface="+mn-cs"/>
                <a:sym typeface="Arial"/>
              </a:rPr>
              <a:t> </a:t>
            </a:r>
            <a:r>
              <a:rPr lang="en-US" sz="2400" kern="1200" dirty="0">
                <a:latin typeface="Arial (Body)"/>
                <a:ea typeface="+mn-ea"/>
                <a:cs typeface="+mn-cs"/>
                <a:sym typeface="Arial"/>
              </a:rPr>
              <a:t>A “liquid” design</a:t>
            </a:r>
          </a:p>
          <a:p>
            <a:pPr marL="255651" indent="-255651" eaLnBrk="1" fontAlgn="auto" hangingPunct="1">
              <a:spcBef>
                <a:spcPts val="1500"/>
              </a:spcBef>
              <a:buClr>
                <a:srgbClr val="007FA3"/>
              </a:buClr>
              <a:buSzPct val="100000"/>
              <a:buFont typeface="Arial" panose="020B0604020202020204" pitchFamily="34" charset="0"/>
              <a:buChar char="•"/>
              <a:defRPr/>
            </a:pPr>
            <a:r>
              <a:rPr lang="en-US" sz="2400" kern="1200" dirty="0">
                <a:latin typeface="Arial (Body)"/>
                <a:ea typeface="+mn-ea"/>
                <a:cs typeface="+mn-cs"/>
                <a:sym typeface="Arial"/>
              </a:rPr>
              <a:t>Expands to fill the browser at all resolutions.</a:t>
            </a:r>
          </a:p>
        </p:txBody>
      </p:sp>
      <p:pic>
        <p:nvPicPr>
          <p:cNvPr id="56324" name="Picture 2" descr="The Casita Sedona Bed and Breakfast home page is shown with a fluid layout that expands to fill 100% of the browser window. The entire web page, header, navigation bar, and content areas occupy the entire browser window, so there are no margi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6070" y="1673275"/>
            <a:ext cx="4381500" cy="208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 Placeholder 3"/>
          <p:cNvSpPr>
            <a:spLocks noGrp="1"/>
          </p:cNvSpPr>
          <p:nvPr>
            <p:ph type="body" idx="2"/>
          </p:nvPr>
        </p:nvSpPr>
        <p:spPr>
          <a:xfrm>
            <a:off x="457200" y="3962400"/>
            <a:ext cx="3810000" cy="2400927"/>
          </a:xfrm>
        </p:spPr>
        <p:txBody>
          <a:bodyPr/>
          <a:lstStyle/>
          <a:p>
            <a:pPr marL="255651" indent="-255651" eaLnBrk="1" fontAlgn="auto" hangingPunct="1">
              <a:buClr>
                <a:schemeClr val="tx2"/>
              </a:buClr>
              <a:buFont typeface="Arial" panose="020B0604020202020204" pitchFamily="34" charset="0"/>
              <a:buChar char="•"/>
              <a:defRPr/>
            </a:pPr>
            <a:r>
              <a:rPr lang="en-US" sz="2400" kern="1200" dirty="0">
                <a:latin typeface="Arial (Body)"/>
              </a:rPr>
              <a:t>Adaptation:</a:t>
            </a:r>
          </a:p>
          <a:p>
            <a:pPr marL="741553" lvl="1" indent="-284353" eaLnBrk="1" fontAlgn="auto" hangingPunct="1">
              <a:buClr>
                <a:schemeClr val="tx2"/>
              </a:buClr>
              <a:buFont typeface="Arial" panose="020B0604020202020204" pitchFamily="34" charset="0"/>
              <a:buChar char="–"/>
              <a:defRPr/>
            </a:pPr>
            <a:r>
              <a:rPr lang="en-US" sz="2400" kern="1200" dirty="0">
                <a:latin typeface="Arial (Body)"/>
              </a:rPr>
              <a:t>Page content typically centered and often configured with a percentage width such as 80%</a:t>
            </a:r>
          </a:p>
        </p:txBody>
      </p:sp>
      <p:pic>
        <p:nvPicPr>
          <p:cNvPr id="56325" name="Picture 3" descr="The Casita Sedona Bed and Breakfast home page is shown with a fluid layout that also has a maximum width value configured for the centered content area. The header and navigation bar occupy the entire width of the browser window, but the content area occupies the center of the browser window and has brown margi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6070" y="4119875"/>
            <a:ext cx="4381500" cy="208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Design for the Mobile Web</a:t>
            </a:r>
          </a:p>
        </p:txBody>
      </p:sp>
      <p:sp>
        <p:nvSpPr>
          <p:cNvPr id="3" name="Text Placeholder 2"/>
          <p:cNvSpPr>
            <a:spLocks noGrp="1"/>
          </p:cNvSpPr>
          <p:nvPr>
            <p:ph type="body" idx="1"/>
          </p:nvPr>
        </p:nvSpPr>
        <p:spPr>
          <a:xfrm>
            <a:off x="457200" y="1600200"/>
            <a:ext cx="8229600" cy="923299"/>
          </a:xfrm>
        </p:spPr>
        <p:txBody>
          <a:bodyPr>
            <a:spAutoFit/>
          </a:bodyPr>
          <a:lstStyle/>
          <a:p>
            <a:pPr marL="0" indent="0" eaLnBrk="1" hangingPunct="1">
              <a:buNone/>
              <a:defRPr/>
            </a:pPr>
            <a:r>
              <a:rPr lang="en-US" altLang="en-US" sz="2400" kern="1200" dirty="0">
                <a:solidFill>
                  <a:srgbClr val="000000"/>
                </a:solidFill>
                <a:latin typeface="Arial (Body)"/>
                <a:ea typeface="+mn-ea"/>
                <a:cs typeface="+mn-cs"/>
              </a:rPr>
              <a:t>Predicted that by 2015, more users will access websites using mobile devices than with desktop computers</a:t>
            </a:r>
          </a:p>
        </p:txBody>
      </p:sp>
      <p:sp>
        <p:nvSpPr>
          <p:cNvPr id="4" name="Text Placeholder 3"/>
          <p:cNvSpPr>
            <a:spLocks noGrp="1"/>
          </p:cNvSpPr>
          <p:nvPr>
            <p:ph type="body" idx="2"/>
          </p:nvPr>
        </p:nvSpPr>
        <p:spPr>
          <a:xfrm>
            <a:off x="457201" y="2673025"/>
            <a:ext cx="5045241" cy="3255922"/>
          </a:xfrm>
        </p:spPr>
        <p:txBody>
          <a:bodyPr/>
          <a:lstStyle/>
          <a:p>
            <a:pPr marL="0" indent="0" eaLnBrk="1" hangingPunct="1">
              <a:buNone/>
              <a:defRPr/>
            </a:pPr>
            <a:r>
              <a:rPr lang="en-US" altLang="en-US" sz="2400" kern="1200" dirty="0">
                <a:solidFill>
                  <a:srgbClr val="000000"/>
                </a:solidFill>
                <a:latin typeface="Arial (Body)"/>
              </a:rPr>
              <a:t>Three Approaches:</a:t>
            </a:r>
          </a:p>
          <a:p>
            <a:pPr marL="255600" lvl="1" indent="-255600" eaLnBrk="1" hangingPunct="1">
              <a:spcBef>
                <a:spcPts val="1500"/>
              </a:spcBef>
              <a:buFont typeface="Arial" panose="020B0604020202020204" pitchFamily="34" charset="0"/>
              <a:buChar char="•"/>
              <a:defRPr/>
            </a:pPr>
            <a:r>
              <a:rPr lang="en-US" altLang="en-US" sz="2400" kern="1200" dirty="0">
                <a:solidFill>
                  <a:srgbClr val="000000"/>
                </a:solidFill>
                <a:latin typeface="Arial (Body)"/>
              </a:rPr>
              <a:t>Separate .mobi mobile site</a:t>
            </a:r>
          </a:p>
          <a:p>
            <a:pPr marL="255600" lvl="1" indent="-255600" eaLnBrk="1" hangingPunct="1">
              <a:spcBef>
                <a:spcPts val="1500"/>
              </a:spcBef>
              <a:buFont typeface="Arial" panose="020B0604020202020204" pitchFamily="34" charset="0"/>
              <a:buChar char="•"/>
              <a:defRPr/>
            </a:pPr>
            <a:r>
              <a:rPr lang="en-US" altLang="en-US" sz="2400" kern="1200" dirty="0">
                <a:solidFill>
                  <a:srgbClr val="000000"/>
                </a:solidFill>
                <a:latin typeface="Arial (Body)"/>
              </a:rPr>
              <a:t>Host the mobile site within your current domain</a:t>
            </a:r>
          </a:p>
          <a:p>
            <a:pPr marL="255600" lvl="1" indent="-255600" eaLnBrk="1" hangingPunct="1">
              <a:spcBef>
                <a:spcPts val="1500"/>
              </a:spcBef>
              <a:buFont typeface="Arial" panose="020B0604020202020204" pitchFamily="34" charset="0"/>
              <a:buChar char="•"/>
              <a:defRPr/>
            </a:pPr>
            <a:r>
              <a:rPr lang="en-US" altLang="en-US" sz="2400" kern="1200" dirty="0">
                <a:solidFill>
                  <a:srgbClr val="000000"/>
                </a:solidFill>
                <a:latin typeface="Arial (Body)"/>
              </a:rPr>
              <a:t>Configure your current website for mobile display using responsive web design techniques</a:t>
            </a:r>
          </a:p>
        </p:txBody>
      </p:sp>
      <p:pic>
        <p:nvPicPr>
          <p:cNvPr id="57348" name="Picture 12" descr="A screenshot of the white house . g o v mobile si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794" y="2661215"/>
            <a:ext cx="2198732" cy="3664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63719" cy="707856"/>
          </a:xfrm>
        </p:spPr>
        <p:txBody>
          <a:bodyPr wrap="square">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Mobile Design Quick Checklist</a:t>
            </a:r>
          </a:p>
        </p:txBody>
      </p:sp>
      <p:sp>
        <p:nvSpPr>
          <p:cNvPr id="3" name="Text Placeholder 2"/>
          <p:cNvSpPr>
            <a:spLocks noGrp="1"/>
          </p:cNvSpPr>
          <p:nvPr>
            <p:ph type="body" idx="1"/>
          </p:nvPr>
        </p:nvSpPr>
        <p:spPr>
          <a:xfrm>
            <a:off x="457201" y="1600200"/>
            <a:ext cx="8263718" cy="3924121"/>
          </a:xfrm>
        </p:spPr>
        <p:txBody>
          <a:bodyPr wrap="square">
            <a:spAutoFit/>
          </a:bodyPr>
          <a:lstStyle/>
          <a:p>
            <a:pPr marL="255651" indent="-255651" eaLnBrk="1" hangingPunct="1">
              <a:buFont typeface="Arial" panose="020B0604020202020204" pitchFamily="34" charset="0"/>
              <a:buChar char="•"/>
              <a:defRPr/>
            </a:pPr>
            <a:r>
              <a:rPr lang="en-US" altLang="en-US" sz="2400" kern="1200" dirty="0">
                <a:solidFill>
                  <a:srgbClr val="000000"/>
                </a:solidFill>
                <a:latin typeface="Arial (Body)"/>
                <a:ea typeface="+mn-ea"/>
                <a:cs typeface="+mn-cs"/>
              </a:rPr>
              <a:t>Small screen size</a:t>
            </a:r>
          </a:p>
          <a:p>
            <a:pPr marL="255651" indent="-255651" eaLnBrk="1" hangingPunct="1">
              <a:buFont typeface="Arial" panose="020B0604020202020204" pitchFamily="34" charset="0"/>
              <a:buChar char="•"/>
              <a:defRPr/>
            </a:pPr>
            <a:r>
              <a:rPr lang="en-US" altLang="en-US" sz="2400" kern="1200" dirty="0">
                <a:solidFill>
                  <a:srgbClr val="000000"/>
                </a:solidFill>
                <a:latin typeface="Arial (Body)"/>
                <a:ea typeface="+mn-ea"/>
                <a:cs typeface="+mn-cs"/>
              </a:rPr>
              <a:t>Bandwidth issues</a:t>
            </a:r>
          </a:p>
          <a:p>
            <a:pPr marL="255651" indent="-255651" eaLnBrk="1" hangingPunct="1">
              <a:buFont typeface="Arial" panose="020B0604020202020204" pitchFamily="34" charset="0"/>
              <a:buChar char="•"/>
              <a:defRPr/>
            </a:pPr>
            <a:r>
              <a:rPr lang="en-US" altLang="en-US" sz="2400" kern="1200" dirty="0">
                <a:solidFill>
                  <a:srgbClr val="000000"/>
                </a:solidFill>
                <a:latin typeface="Arial (Body)"/>
                <a:ea typeface="+mn-ea"/>
                <a:cs typeface="+mn-cs"/>
              </a:rPr>
              <a:t>Single-column layout</a:t>
            </a:r>
          </a:p>
          <a:p>
            <a:pPr marL="255651" indent="-255651" eaLnBrk="1" hangingPunct="1">
              <a:buFont typeface="Arial" panose="020B0604020202020204" pitchFamily="34" charset="0"/>
              <a:buChar char="•"/>
              <a:defRPr/>
            </a:pPr>
            <a:r>
              <a:rPr lang="en-US" altLang="en-US" sz="2400" kern="1200" dirty="0">
                <a:solidFill>
                  <a:srgbClr val="000000"/>
                </a:solidFill>
                <a:latin typeface="Arial (Body)"/>
                <a:ea typeface="+mn-ea"/>
                <a:cs typeface="+mn-cs"/>
              </a:rPr>
              <a:t>Maximize contrast</a:t>
            </a:r>
          </a:p>
          <a:p>
            <a:pPr marL="255651" indent="-255651" eaLnBrk="1" hangingPunct="1">
              <a:buFont typeface="Arial" panose="020B0604020202020204" pitchFamily="34" charset="0"/>
              <a:buChar char="•"/>
              <a:defRPr/>
            </a:pPr>
            <a:r>
              <a:rPr lang="en-US" altLang="en-US" sz="2400" kern="1200" dirty="0">
                <a:solidFill>
                  <a:srgbClr val="000000"/>
                </a:solidFill>
                <a:latin typeface="Arial (Body)"/>
                <a:ea typeface="+mn-ea"/>
                <a:cs typeface="+mn-cs"/>
              </a:rPr>
              <a:t>Optimize images for mobile display</a:t>
            </a:r>
          </a:p>
          <a:p>
            <a:pPr marL="255651" indent="-255651" eaLnBrk="1" hangingPunct="1">
              <a:buFont typeface="Arial" panose="020B0604020202020204" pitchFamily="34" charset="0"/>
              <a:buChar char="•"/>
              <a:defRPr/>
            </a:pPr>
            <a:r>
              <a:rPr lang="en-US" altLang="en-US" sz="2400" kern="1200" dirty="0">
                <a:solidFill>
                  <a:srgbClr val="000000"/>
                </a:solidFill>
                <a:latin typeface="Arial (Body)"/>
                <a:ea typeface="+mn-ea"/>
                <a:cs typeface="+mn-cs"/>
              </a:rPr>
              <a:t>Descriptive alternate text for images</a:t>
            </a:r>
          </a:p>
          <a:p>
            <a:pPr marL="255651" indent="-255651" eaLnBrk="1" hangingPunct="1">
              <a:buFont typeface="Arial" panose="020B0604020202020204" pitchFamily="34" charset="0"/>
              <a:buChar char="•"/>
              <a:defRPr/>
            </a:pPr>
            <a:r>
              <a:rPr lang="en-US" altLang="en-US" sz="2400" kern="1200" dirty="0">
                <a:solidFill>
                  <a:srgbClr val="000000"/>
                </a:solidFill>
                <a:latin typeface="Arial (Body)"/>
                <a:ea typeface="+mn-ea"/>
                <a:cs typeface="+mn-cs"/>
              </a:rPr>
              <a:t>Avoid display of non-essential content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Responsive Web Design</a:t>
            </a:r>
          </a:p>
        </p:txBody>
      </p:sp>
      <p:sp>
        <p:nvSpPr>
          <p:cNvPr id="3" name="Text Placeholder 2"/>
          <p:cNvSpPr>
            <a:spLocks noGrp="1"/>
          </p:cNvSpPr>
          <p:nvPr>
            <p:ph type="body" idx="1"/>
          </p:nvPr>
        </p:nvSpPr>
        <p:spPr>
          <a:xfrm>
            <a:off x="457200" y="1600200"/>
            <a:ext cx="8229600" cy="3154679"/>
          </a:xfrm>
        </p:spPr>
        <p:txBody>
          <a:bodyPr>
            <a:spAutoFit/>
          </a:bodyPr>
          <a:lstStyle/>
          <a:p>
            <a:pPr marL="0" indent="0" eaLnBrk="1" hangingPunct="1">
              <a:buNone/>
              <a:tabLst/>
              <a:defRPr/>
            </a:pPr>
            <a:r>
              <a:rPr lang="en-US" altLang="en-US" sz="2400" kern="1200" dirty="0">
                <a:solidFill>
                  <a:srgbClr val="000000"/>
                </a:solidFill>
                <a:latin typeface="Arial (Body)"/>
                <a:ea typeface="+mn-ea"/>
                <a:cs typeface="+mn-cs"/>
              </a:rPr>
              <a:t>Ethan Marcotte, noted web developer </a:t>
            </a:r>
            <a:r>
              <a:rPr lang="en-US" altLang="en-US" sz="2400" kern="1200" dirty="0">
                <a:solidFill>
                  <a:srgbClr val="000000"/>
                </a:solidFill>
                <a:latin typeface="Arial (Body)"/>
                <a:ea typeface="+mn-ea"/>
                <a:cs typeface="+mn-cs"/>
                <a:hlinkClick r:id="rId2" tooltip="http://www.alistapart.com/articles/responsive-web-design"/>
              </a:rPr>
              <a:t>http://www.alistapart.com/articles/responsive-web-design</a:t>
            </a:r>
            <a:endParaRPr lang="en-US" altLang="en-US" sz="2400" kern="1200" dirty="0">
              <a:solidFill>
                <a:srgbClr val="000000"/>
              </a:solidFill>
              <a:latin typeface="Arial (Body)"/>
              <a:ea typeface="+mn-ea"/>
              <a:cs typeface="+mn-cs"/>
            </a:endParaRPr>
          </a:p>
          <a:p>
            <a:pPr marL="0" indent="0" eaLnBrk="1" hangingPunct="1">
              <a:buNone/>
              <a:tabLst/>
              <a:defRPr/>
            </a:pPr>
            <a:r>
              <a:rPr lang="en-US" altLang="en-US" sz="2400" kern="1200" dirty="0">
                <a:solidFill>
                  <a:srgbClr val="000000"/>
                </a:solidFill>
                <a:latin typeface="Arial (Body)"/>
                <a:ea typeface="+mn-ea"/>
                <a:cs typeface="+mn-cs"/>
              </a:rPr>
              <a:t>Progressively enhancing a web page for different viewing contexts (such as smartphones and tablets) through the use of coding techniques, including flexible layouts and media queries.</a:t>
            </a:r>
          </a:p>
          <a:p>
            <a:pPr marL="0" indent="0" eaLnBrk="1" hangingPunct="1">
              <a:buNone/>
              <a:tabLst/>
              <a:defRPr/>
            </a:pPr>
            <a:r>
              <a:rPr lang="en-US" altLang="en-US" sz="2400" kern="1200" dirty="0">
                <a:solidFill>
                  <a:srgbClr val="000000"/>
                </a:solidFill>
                <a:latin typeface="Arial (Body)"/>
                <a:ea typeface="+mn-ea"/>
                <a:cs typeface="+mn-cs"/>
              </a:rPr>
              <a:t>Examples: </a:t>
            </a:r>
            <a:r>
              <a:rPr lang="en-US" altLang="en-US" sz="2400" kern="1200" dirty="0">
                <a:solidFill>
                  <a:srgbClr val="000000"/>
                </a:solidFill>
                <a:latin typeface="Arial (Body)"/>
                <a:ea typeface="+mn-ea"/>
                <a:cs typeface="+mn-cs"/>
                <a:hlinkClick r:id="rId3" tooltip="http://www.mediaqueri.es"/>
              </a:rPr>
              <a:t>http://www.mediaqueri.es</a:t>
            </a:r>
            <a:endParaRPr lang="en-US" altLang="en-US" sz="2400" kern="1200" dirty="0">
              <a:solidFill>
                <a:srgbClr val="000000"/>
              </a:solidFill>
              <a:latin typeface="Arial (Body)"/>
              <a:ea typeface="+mn-ea"/>
              <a:cs typeface="+mn-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36424" cy="707856"/>
          </a:xfrm>
        </p:spPr>
        <p:txBody>
          <a:bodyPr wrap="square">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Website Organization</a:t>
            </a:r>
          </a:p>
        </p:txBody>
      </p:sp>
      <p:sp>
        <p:nvSpPr>
          <p:cNvPr id="3" name="Text Placeholder 2"/>
          <p:cNvSpPr>
            <a:spLocks noGrp="1"/>
          </p:cNvSpPr>
          <p:nvPr>
            <p:ph type="body" idx="1"/>
          </p:nvPr>
        </p:nvSpPr>
        <p:spPr>
          <a:xfrm>
            <a:off x="457200" y="1600200"/>
            <a:ext cx="8236424" cy="1677352"/>
          </a:xfrm>
        </p:spPr>
        <p:txBody>
          <a:bodyPr wrap="square">
            <a:spAutoFit/>
          </a:bodyPr>
          <a:lstStyle/>
          <a:p>
            <a:pPr eaLnBrk="1" hangingPunct="1">
              <a:tabLst/>
              <a:defRPr/>
            </a:pPr>
            <a:r>
              <a:rPr lang="en-US" altLang="en-US" sz="2400" kern="1200" dirty="0">
                <a:solidFill>
                  <a:srgbClr val="000000"/>
                </a:solidFill>
                <a:latin typeface="Arial (Body)"/>
                <a:ea typeface="+mn-ea"/>
                <a:cs typeface="Times New Roman" panose="02020603050405020304" pitchFamily="18" charset="0"/>
              </a:rPr>
              <a:t>Hierarchical</a:t>
            </a:r>
          </a:p>
          <a:p>
            <a:pPr eaLnBrk="1" hangingPunct="1">
              <a:tabLst/>
              <a:defRPr/>
            </a:pPr>
            <a:r>
              <a:rPr lang="en-US" altLang="en-US" sz="2400" kern="1200" dirty="0">
                <a:solidFill>
                  <a:srgbClr val="000000"/>
                </a:solidFill>
                <a:latin typeface="Arial (Body)"/>
                <a:ea typeface="+mn-ea"/>
                <a:cs typeface="Times New Roman" panose="02020603050405020304" pitchFamily="18" charset="0"/>
              </a:rPr>
              <a:t>Linear</a:t>
            </a:r>
          </a:p>
          <a:p>
            <a:pPr eaLnBrk="1" hangingPunct="1">
              <a:tabLst/>
              <a:defRPr/>
            </a:pPr>
            <a:r>
              <a:rPr lang="en-US" altLang="en-US" sz="2400" kern="1200" dirty="0">
                <a:solidFill>
                  <a:srgbClr val="000000"/>
                </a:solidFill>
                <a:latin typeface="Arial (Body)"/>
                <a:ea typeface="+mn-ea"/>
                <a:cs typeface="Times New Roman" panose="02020603050405020304" pitchFamily="18" charset="0"/>
              </a:rPr>
              <a:t>Random </a:t>
            </a:r>
            <a:r>
              <a:rPr lang="en-US" altLang="en-US" sz="2400" b="1" kern="1200" dirty="0">
                <a:solidFill>
                  <a:srgbClr val="000000"/>
                </a:solidFill>
                <a:latin typeface="Arial (Body)"/>
                <a:ea typeface="+mn-ea"/>
                <a:cs typeface="Times New Roman" panose="02020603050405020304" pitchFamily="18" charset="0"/>
              </a:rPr>
              <a:t>(sometimes called Web Organization)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Web Design Best Practices Checklist</a:t>
            </a:r>
          </a:p>
        </p:txBody>
      </p:sp>
      <p:sp>
        <p:nvSpPr>
          <p:cNvPr id="6" name="Text Placeholder 5"/>
          <p:cNvSpPr>
            <a:spLocks noGrp="1"/>
          </p:cNvSpPr>
          <p:nvPr>
            <p:ph type="body" idx="1"/>
          </p:nvPr>
        </p:nvSpPr>
        <p:spPr>
          <a:xfrm>
            <a:off x="457200" y="1600200"/>
            <a:ext cx="8229600" cy="4773304"/>
          </a:xfrm>
        </p:spPr>
        <p:txBody>
          <a:bodyPr/>
          <a:lstStyle/>
          <a:p>
            <a:pPr marL="0" indent="0" eaLnBrk="1" hangingPunct="1">
              <a:buClr>
                <a:schemeClr val="tx2"/>
              </a:buClr>
              <a:buSzTx/>
              <a:buNone/>
            </a:pPr>
            <a:r>
              <a:rPr lang="en-US" altLang="en-US" sz="2200" kern="1200" dirty="0">
                <a:solidFill>
                  <a:srgbClr val="000000"/>
                </a:solidFill>
                <a:latin typeface="Arial (Body)"/>
                <a:hlinkClick r:id="rId2" tooltip="http://terrymorris.net/bestpractices"/>
              </a:rPr>
              <a:t>http://terrymorris.net/bestpractices</a:t>
            </a:r>
            <a:endParaRPr lang="en-US" altLang="en-US" sz="2200" dirty="0">
              <a:solidFill>
                <a:schemeClr val="tx1"/>
              </a:solidFill>
              <a:latin typeface="Arial (Body)"/>
            </a:endParaRPr>
          </a:p>
          <a:p>
            <a:pPr eaLnBrk="1" hangingPunct="1">
              <a:buClr>
                <a:schemeClr val="tx2"/>
              </a:buClr>
              <a:buSzTx/>
              <a:buFontTx/>
              <a:buChar char="•"/>
            </a:pPr>
            <a:r>
              <a:rPr lang="en-US" altLang="en-US" sz="2200" dirty="0">
                <a:solidFill>
                  <a:schemeClr val="tx1"/>
                </a:solidFill>
                <a:latin typeface="Arial (Body)"/>
              </a:rPr>
              <a:t>Page Layout</a:t>
            </a:r>
          </a:p>
          <a:p>
            <a:pPr eaLnBrk="1" hangingPunct="1">
              <a:buClr>
                <a:schemeClr val="tx2"/>
              </a:buClr>
              <a:buSzTx/>
              <a:buFontTx/>
              <a:buChar char="•"/>
            </a:pPr>
            <a:r>
              <a:rPr lang="en-US" altLang="en-US" sz="2200" dirty="0">
                <a:solidFill>
                  <a:schemeClr val="tx1"/>
                </a:solidFill>
                <a:latin typeface="Arial (Body)"/>
              </a:rPr>
              <a:t>Browser Compatibility</a:t>
            </a:r>
          </a:p>
          <a:p>
            <a:pPr eaLnBrk="1" hangingPunct="1">
              <a:buClr>
                <a:schemeClr val="tx2"/>
              </a:buClr>
              <a:buSzTx/>
              <a:buFontTx/>
              <a:buChar char="•"/>
            </a:pPr>
            <a:r>
              <a:rPr lang="en-US" altLang="en-US" sz="2200" dirty="0">
                <a:solidFill>
                  <a:schemeClr val="tx1"/>
                </a:solidFill>
                <a:latin typeface="Arial (Body)"/>
              </a:rPr>
              <a:t>Navigation</a:t>
            </a:r>
          </a:p>
          <a:p>
            <a:pPr eaLnBrk="1" hangingPunct="1">
              <a:buClr>
                <a:schemeClr val="tx2"/>
              </a:buClr>
              <a:buSzTx/>
              <a:buFontTx/>
              <a:buChar char="•"/>
            </a:pPr>
            <a:r>
              <a:rPr lang="en-US" altLang="en-US" sz="2200" dirty="0">
                <a:solidFill>
                  <a:schemeClr val="tx1"/>
                </a:solidFill>
                <a:latin typeface="Arial (Body)"/>
              </a:rPr>
              <a:t>Color and Graphics</a:t>
            </a:r>
          </a:p>
          <a:p>
            <a:pPr eaLnBrk="1" hangingPunct="1">
              <a:buClr>
                <a:schemeClr val="tx2"/>
              </a:buClr>
              <a:buSzTx/>
              <a:buFontTx/>
              <a:buChar char="•"/>
            </a:pPr>
            <a:r>
              <a:rPr lang="en-US" altLang="en-US" sz="2200" dirty="0">
                <a:solidFill>
                  <a:schemeClr val="tx1"/>
                </a:solidFill>
                <a:latin typeface="Arial (Body)"/>
              </a:rPr>
              <a:t>Multimedia</a:t>
            </a:r>
          </a:p>
          <a:p>
            <a:pPr eaLnBrk="1" hangingPunct="1">
              <a:buClr>
                <a:schemeClr val="tx2"/>
              </a:buClr>
              <a:buSzTx/>
              <a:buFontTx/>
              <a:buChar char="•"/>
            </a:pPr>
            <a:r>
              <a:rPr lang="en-US" altLang="en-US" sz="2200" dirty="0">
                <a:solidFill>
                  <a:schemeClr val="tx1"/>
                </a:solidFill>
                <a:latin typeface="Arial (Body)"/>
              </a:rPr>
              <a:t>Content Presentation</a:t>
            </a:r>
          </a:p>
          <a:p>
            <a:pPr eaLnBrk="1" hangingPunct="1">
              <a:buClr>
                <a:schemeClr val="tx2"/>
              </a:buClr>
              <a:buSzTx/>
              <a:buFontTx/>
              <a:buChar char="•"/>
            </a:pPr>
            <a:r>
              <a:rPr lang="en-US" altLang="en-US" sz="2200" dirty="0">
                <a:solidFill>
                  <a:schemeClr val="tx1"/>
                </a:solidFill>
                <a:latin typeface="Arial (Body)"/>
              </a:rPr>
              <a:t>Functionality</a:t>
            </a:r>
          </a:p>
          <a:p>
            <a:pPr eaLnBrk="1" hangingPunct="1">
              <a:buClr>
                <a:schemeClr val="tx2"/>
              </a:buClr>
              <a:buSzTx/>
              <a:buFontTx/>
              <a:buChar char="•"/>
            </a:pPr>
            <a:r>
              <a:rPr lang="en-US" altLang="en-US" sz="2200" dirty="0">
                <a:solidFill>
                  <a:schemeClr val="tx1"/>
                </a:solidFill>
                <a:latin typeface="Arial (Body)"/>
              </a:rPr>
              <a:t>Accessibility</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Checkpoint 5.2</a:t>
            </a:r>
            <a:endParaRPr lang="en-US" sz="2000" b="0"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269822"/>
          </a:xfrm>
        </p:spPr>
        <p:txBody>
          <a:bodyPr wrap="square">
            <a:spAutoFit/>
          </a:bodyPr>
          <a:lstStyle/>
          <a:p>
            <a:pPr marL="432000" indent="-432000" eaLnBrk="1" fontAlgn="auto" hangingPunct="1">
              <a:buFont typeface="+mj-lt"/>
              <a:buAutoNum type="arabicPeriod"/>
              <a:tabLst/>
              <a:defRPr/>
            </a:pPr>
            <a:r>
              <a:rPr lang="en-US" sz="1800" kern="1200" dirty="0">
                <a:solidFill>
                  <a:schemeClr val="tx1"/>
                </a:solidFill>
                <a:latin typeface="Arial (Body)"/>
                <a:ea typeface="+mn-ea"/>
                <a:cs typeface="+mn-cs"/>
              </a:rPr>
              <a:t>View the home page of your school. Use the Best Practices Checklist (Table 5.1) to evaluate the page. Describe the results.</a:t>
            </a:r>
          </a:p>
          <a:p>
            <a:pPr marL="432000" indent="-432000" eaLnBrk="1" fontAlgn="auto" hangingPunct="1">
              <a:buFont typeface="+mj-lt"/>
              <a:buAutoNum type="arabicPeriod"/>
              <a:tabLst/>
              <a:defRPr/>
            </a:pPr>
            <a:r>
              <a:rPr lang="en-US" sz="1800" kern="1200" dirty="0">
                <a:solidFill>
                  <a:schemeClr val="tx1"/>
                </a:solidFill>
                <a:latin typeface="Arial (Body)"/>
                <a:ea typeface="+mn-ea"/>
                <a:cs typeface="+mn-cs"/>
              </a:rPr>
              <a:t>View your favorite web site (or a U</a:t>
            </a:r>
            <a:r>
              <a:rPr lang="en-US" sz="100" kern="1200" dirty="0">
                <a:solidFill>
                  <a:schemeClr val="tx1"/>
                </a:solidFill>
                <a:latin typeface="Arial (Body)"/>
                <a:ea typeface="+mn-ea"/>
                <a:cs typeface="+mn-cs"/>
              </a:rPr>
              <a:t> </a:t>
            </a:r>
            <a:r>
              <a:rPr lang="en-US" sz="1800" kern="1200" dirty="0">
                <a:solidFill>
                  <a:schemeClr val="tx1"/>
                </a:solidFill>
                <a:latin typeface="Arial (Body)"/>
                <a:ea typeface="+mn-ea"/>
                <a:cs typeface="+mn-cs"/>
              </a:rPr>
              <a:t>R</a:t>
            </a:r>
            <a:r>
              <a:rPr lang="en-US" sz="100" kern="1200" dirty="0">
                <a:solidFill>
                  <a:schemeClr val="tx1"/>
                </a:solidFill>
                <a:latin typeface="Arial (Body)"/>
                <a:ea typeface="+mn-ea"/>
                <a:cs typeface="+mn-cs"/>
              </a:rPr>
              <a:t> </a:t>
            </a:r>
            <a:r>
              <a:rPr lang="en-US" sz="1800" kern="1200" dirty="0">
                <a:solidFill>
                  <a:schemeClr val="tx1"/>
                </a:solidFill>
                <a:latin typeface="Arial (Body)"/>
                <a:ea typeface="+mn-ea"/>
                <a:cs typeface="+mn-cs"/>
              </a:rPr>
              <a:t>L provided by your instructor).</a:t>
            </a:r>
          </a:p>
          <a:p>
            <a:pPr lvl="1" indent="-285750" eaLnBrk="1" fontAlgn="auto" hangingPunct="1">
              <a:buFont typeface="Arial" panose="020B0604020202020204" pitchFamily="34" charset="0"/>
              <a:buChar char="•"/>
              <a:defRPr/>
            </a:pPr>
            <a:r>
              <a:rPr lang="en-US" sz="1800" kern="1200" dirty="0">
                <a:solidFill>
                  <a:schemeClr val="tx1"/>
                </a:solidFill>
                <a:latin typeface="Arial (Body)"/>
                <a:ea typeface="+mn-ea"/>
                <a:cs typeface="+mn-cs"/>
              </a:rPr>
              <a:t>Maximize and resize the browser window.</a:t>
            </a:r>
          </a:p>
          <a:p>
            <a:pPr lvl="1" indent="-285750" eaLnBrk="1" fontAlgn="auto" hangingPunct="1">
              <a:buFont typeface="Arial" panose="020B0604020202020204" pitchFamily="34" charset="0"/>
              <a:buChar char="•"/>
              <a:defRPr/>
            </a:pPr>
            <a:r>
              <a:rPr lang="en-US" sz="1800" kern="1200" dirty="0">
                <a:solidFill>
                  <a:schemeClr val="tx1"/>
                </a:solidFill>
                <a:latin typeface="Arial (Body)"/>
                <a:ea typeface="+mn-ea"/>
                <a:cs typeface="+mn-cs"/>
              </a:rPr>
              <a:t>Decide whether the site uses fixed or fluid design.</a:t>
            </a:r>
          </a:p>
          <a:p>
            <a:pPr lvl="1" indent="-285750" eaLnBrk="1" fontAlgn="auto" hangingPunct="1">
              <a:buFont typeface="Arial" panose="020B0604020202020204" pitchFamily="34" charset="0"/>
              <a:buChar char="•"/>
              <a:defRPr/>
            </a:pPr>
            <a:r>
              <a:rPr lang="en-US" sz="1800" kern="1200" dirty="0">
                <a:solidFill>
                  <a:schemeClr val="tx1"/>
                </a:solidFill>
                <a:latin typeface="Arial (Body)"/>
                <a:ea typeface="+mn-ea"/>
                <a:cs typeface="+mn-cs"/>
              </a:rPr>
              <a:t> Adjust the screen resolution on your monitor</a:t>
            </a:r>
          </a:p>
        </p:txBody>
      </p:sp>
      <p:pic>
        <p:nvPicPr>
          <p:cNvPr id="4" name="Picture 3" descr="Left parenthesis start right brace control panel right brace display right brace settings right parenthesis"/>
          <p:cNvPicPr>
            <a:picLocks noChangeAspect="1"/>
          </p:cNvPicPr>
          <p:nvPr/>
        </p:nvPicPr>
        <p:blipFill rotWithShape="1">
          <a:blip r:embed="rId2"/>
          <a:srcRect l="7240" t="5782" b="20254"/>
          <a:stretch/>
        </p:blipFill>
        <p:spPr>
          <a:xfrm>
            <a:off x="1330042" y="3788268"/>
            <a:ext cx="4379069" cy="341795"/>
          </a:xfrm>
          <a:prstGeom prst="rect">
            <a:avLst/>
          </a:prstGeom>
        </p:spPr>
      </p:pic>
      <p:sp>
        <p:nvSpPr>
          <p:cNvPr id="5" name="Text Placeholder 4"/>
          <p:cNvSpPr>
            <a:spLocks noGrp="1"/>
          </p:cNvSpPr>
          <p:nvPr>
            <p:ph type="body" idx="2"/>
          </p:nvPr>
        </p:nvSpPr>
        <p:spPr>
          <a:xfrm>
            <a:off x="457200" y="4088446"/>
            <a:ext cx="8229600" cy="2279559"/>
          </a:xfrm>
        </p:spPr>
        <p:txBody>
          <a:bodyPr/>
          <a:lstStyle/>
          <a:p>
            <a:pPr marL="457200" lvl="1" indent="284163" eaLnBrk="1" fontAlgn="auto" hangingPunct="1">
              <a:buNone/>
              <a:defRPr/>
            </a:pPr>
            <a:r>
              <a:rPr lang="en-US" sz="1800" kern="1200" dirty="0">
                <a:solidFill>
                  <a:schemeClr val="tx1"/>
                </a:solidFill>
                <a:latin typeface="Arial (Body)"/>
              </a:rPr>
              <a:t>to a different resolution than you normally use.</a:t>
            </a:r>
          </a:p>
          <a:p>
            <a:pPr lvl="1" indent="-285750" eaLnBrk="1" fontAlgn="auto" hangingPunct="1">
              <a:buFont typeface="Arial" panose="020B0604020202020204" pitchFamily="34" charset="0"/>
              <a:buChar char="•"/>
              <a:defRPr/>
            </a:pPr>
            <a:r>
              <a:rPr lang="en-US" sz="1800" kern="1200" dirty="0">
                <a:solidFill>
                  <a:schemeClr val="tx1"/>
                </a:solidFill>
                <a:latin typeface="Arial (Body)"/>
              </a:rPr>
              <a:t>Does the site look similar or very different?</a:t>
            </a:r>
          </a:p>
          <a:p>
            <a:pPr lvl="1" indent="-285750" eaLnBrk="1" fontAlgn="auto" hangingPunct="1">
              <a:buFont typeface="Arial" panose="020B0604020202020204" pitchFamily="34" charset="0"/>
              <a:buChar char="•"/>
              <a:defRPr/>
            </a:pPr>
            <a:r>
              <a:rPr lang="en-US" sz="1800" kern="1200" dirty="0">
                <a:solidFill>
                  <a:schemeClr val="tx1"/>
                </a:solidFill>
                <a:latin typeface="Arial (Body)"/>
              </a:rPr>
              <a:t>List two recommendations for improving the design of the site.</a:t>
            </a:r>
          </a:p>
          <a:p>
            <a:pPr marL="429768" indent="-429768" eaLnBrk="1" fontAlgn="auto" hangingPunct="1">
              <a:buFont typeface="+mj-lt"/>
              <a:buAutoNum type="arabicPeriod" startAt="3"/>
              <a:tabLst/>
              <a:defRPr/>
            </a:pPr>
            <a:r>
              <a:rPr lang="en-US" sz="1800" kern="1200" dirty="0">
                <a:solidFill>
                  <a:schemeClr val="tx1"/>
                </a:solidFill>
                <a:latin typeface="Arial (Body)"/>
              </a:rPr>
              <a:t>List three best practices of using graphics on web pages. View the home page of your school. Describe the use of graphic design best practices on this page.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Table 5.1 Web Design Best Practices Checklist Note </a:t>
            </a:r>
            <a:r>
              <a:rPr lang="en-US" sz="2000" b="0" dirty="0"/>
              <a:t>(1 of 7)</a:t>
            </a:r>
            <a:endParaRPr lang="en-US" b="0" dirty="0"/>
          </a:p>
        </p:txBody>
      </p:sp>
      <p:sp>
        <p:nvSpPr>
          <p:cNvPr id="6" name="Text Placeholder 5"/>
          <p:cNvSpPr>
            <a:spLocks noGrp="1"/>
          </p:cNvSpPr>
          <p:nvPr>
            <p:ph type="body" idx="1"/>
          </p:nvPr>
        </p:nvSpPr>
        <p:spPr/>
        <p:txBody>
          <a:bodyPr/>
          <a:lstStyle/>
          <a:p>
            <a:pPr marL="0" indent="0">
              <a:buNone/>
            </a:pPr>
            <a:r>
              <a:rPr lang="en-US" sz="1400" b="1" dirty="0">
                <a:latin typeface="+mn-lt"/>
              </a:rPr>
              <a:t>Page Layout</a:t>
            </a:r>
          </a:p>
          <a:p>
            <a:pPr marL="429768" indent="-429768">
              <a:buFont typeface="+mj-lt"/>
              <a:buAutoNum type="arabicPeriod"/>
            </a:pPr>
            <a:r>
              <a:rPr lang="en-US" sz="1400" dirty="0">
                <a:latin typeface="+mn-lt"/>
              </a:rPr>
              <a:t>Appealing to target audience</a:t>
            </a:r>
          </a:p>
          <a:p>
            <a:pPr marL="429768" indent="-429768">
              <a:buFont typeface="+mj-lt"/>
              <a:buAutoNum type="arabicPeriod"/>
            </a:pPr>
            <a:r>
              <a:rPr lang="en-US" sz="1400" dirty="0">
                <a:latin typeface="+mn-lt"/>
              </a:rPr>
              <a:t>Consistent site header/logo</a:t>
            </a:r>
          </a:p>
          <a:p>
            <a:pPr marL="429768" indent="-429768">
              <a:buFont typeface="+mj-lt"/>
              <a:buAutoNum type="arabicPeriod"/>
            </a:pPr>
            <a:r>
              <a:rPr lang="en-US" sz="1400" dirty="0">
                <a:latin typeface="+mn-lt"/>
              </a:rPr>
              <a:t>Consistent navigation area</a:t>
            </a:r>
          </a:p>
          <a:p>
            <a:pPr marL="429768" indent="-429768">
              <a:buFont typeface="+mj-lt"/>
              <a:buAutoNum type="arabicPeriod"/>
            </a:pPr>
            <a:r>
              <a:rPr lang="en-US" sz="1400" dirty="0">
                <a:latin typeface="+mn-lt"/>
              </a:rPr>
              <a:t>Informative page title that includes the company/organization/site name</a:t>
            </a:r>
          </a:p>
          <a:p>
            <a:pPr marL="429768" indent="-429768">
              <a:buFont typeface="+mj-lt"/>
              <a:buAutoNum type="arabicPeriod"/>
            </a:pPr>
            <a:r>
              <a:rPr lang="en-US" sz="1400" dirty="0">
                <a:latin typeface="+mn-lt"/>
              </a:rPr>
              <a:t>Page footer area includes copyright, last update, contact e-mail address</a:t>
            </a:r>
          </a:p>
          <a:p>
            <a:pPr marL="429768" indent="-429768">
              <a:buFont typeface="+mj-lt"/>
              <a:buAutoNum type="arabicPeriod"/>
            </a:pPr>
            <a:r>
              <a:rPr lang="en-US" sz="1400" dirty="0">
                <a:latin typeface="+mn-lt"/>
              </a:rPr>
              <a:t>Good use of basic design principles: repetition, contrast, proximity, and alignment</a:t>
            </a:r>
          </a:p>
          <a:p>
            <a:pPr marL="429768" indent="-429768">
              <a:buFont typeface="+mj-lt"/>
              <a:buAutoNum type="arabicPeriod"/>
            </a:pPr>
            <a:r>
              <a:rPr lang="en-US" sz="1400" dirty="0">
                <a:latin typeface="+mn-lt"/>
              </a:rPr>
              <a:t>Displays without horizontal scrolling at 1024 × 768 and higher resolutions</a:t>
            </a:r>
          </a:p>
          <a:p>
            <a:pPr marL="429768" indent="-429768">
              <a:buFont typeface="+mj-lt"/>
              <a:buAutoNum type="arabicPeriod"/>
            </a:pPr>
            <a:r>
              <a:rPr lang="en-US" sz="1400" dirty="0">
                <a:latin typeface="+mn-lt"/>
              </a:rPr>
              <a:t>Balance of text/graphics/white space on page</a:t>
            </a:r>
          </a:p>
          <a:p>
            <a:pPr marL="429768" indent="-429768">
              <a:buFont typeface="+mj-lt"/>
              <a:buAutoNum type="arabicPeriod"/>
            </a:pPr>
            <a:r>
              <a:rPr lang="en-US" sz="1400" dirty="0">
                <a:latin typeface="+mn-lt"/>
              </a:rPr>
              <a:t>Good contrast between text and background</a:t>
            </a:r>
          </a:p>
          <a:p>
            <a:pPr marL="429768" indent="-429768">
              <a:buFont typeface="+mj-lt"/>
              <a:buAutoNum type="arabicPeriod"/>
            </a:pPr>
            <a:r>
              <a:rPr lang="en-US" sz="1400" dirty="0">
                <a:latin typeface="+mn-lt"/>
              </a:rPr>
              <a:t>Repetitive information (header/logo and navigation) occupies less than one-quarter to one-third of the browser window at 1024 × 768 resolution</a:t>
            </a:r>
            <a:endParaRPr lang="en-US" sz="1200" dirty="0">
              <a:latin typeface="+mn-lt"/>
            </a:endParaRPr>
          </a:p>
        </p:txBody>
      </p:sp>
    </p:spTree>
    <p:extLst>
      <p:ext uri="{BB962C8B-B14F-4D97-AF65-F5344CB8AC3E}">
        <p14:creationId xmlns:p14="http://schemas.microsoft.com/office/powerpoint/2010/main" val="8700632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Table 5.1 Web Design Best Practices Checklist Note </a:t>
            </a:r>
            <a:r>
              <a:rPr lang="en-US" sz="2000" b="0" dirty="0"/>
              <a:t>(2 of 7)</a:t>
            </a:r>
            <a:endParaRPr lang="en-US" b="0" dirty="0"/>
          </a:p>
        </p:txBody>
      </p:sp>
      <p:sp>
        <p:nvSpPr>
          <p:cNvPr id="3" name="Text Placeholder 2"/>
          <p:cNvSpPr>
            <a:spLocks noGrp="1"/>
          </p:cNvSpPr>
          <p:nvPr>
            <p:ph type="body" idx="1"/>
          </p:nvPr>
        </p:nvSpPr>
        <p:spPr>
          <a:xfrm>
            <a:off x="457200" y="1600201"/>
            <a:ext cx="8229600" cy="1913626"/>
          </a:xfrm>
        </p:spPr>
        <p:txBody>
          <a:bodyPr/>
          <a:lstStyle/>
          <a:p>
            <a:pPr marL="429768" indent="-429768">
              <a:buFont typeface="+mj-lt"/>
              <a:buAutoNum type="arabicPeriod" startAt="11"/>
            </a:pPr>
            <a:r>
              <a:rPr lang="en-US" sz="1400" dirty="0">
                <a:latin typeface="+mn-lt"/>
              </a:rPr>
              <a:t>Home page has compelling, interesting information above the fold (before scrolling down) at 1024 × 768 resolution</a:t>
            </a:r>
          </a:p>
          <a:p>
            <a:pPr marL="429768" indent="-429768">
              <a:buFont typeface="+mj-lt"/>
              <a:buAutoNum type="arabicPeriod" startAt="11"/>
            </a:pPr>
            <a:r>
              <a:rPr lang="en-US" sz="1400" dirty="0">
                <a:latin typeface="+mn-lt"/>
              </a:rPr>
              <a:t>Home page downloads within 10 seconds on dial-up connection</a:t>
            </a:r>
          </a:p>
          <a:p>
            <a:pPr marL="429768" indent="-429768">
              <a:buFont typeface="+mj-lt"/>
              <a:buAutoNum type="arabicPeriod" startAt="11"/>
            </a:pPr>
            <a:r>
              <a:rPr lang="en-US" sz="1400" dirty="0">
                <a:latin typeface="+mn-lt"/>
              </a:rPr>
              <a:t>Viewport meta tag is used to enhance display on smartphones</a:t>
            </a:r>
          </a:p>
          <a:p>
            <a:pPr marL="429768" indent="-429768">
              <a:buFont typeface="+mj-lt"/>
              <a:buAutoNum type="arabicPeriod" startAt="11"/>
            </a:pPr>
            <a:r>
              <a:rPr lang="en-US" sz="1400" dirty="0">
                <a:latin typeface="+mn-lt"/>
              </a:rPr>
              <a:t>Media queries configure responsive page layout for smartphone and tablet display</a:t>
            </a:r>
          </a:p>
        </p:txBody>
      </p:sp>
      <p:sp>
        <p:nvSpPr>
          <p:cNvPr id="5" name="Text Placeholder 4"/>
          <p:cNvSpPr>
            <a:spLocks noGrp="1"/>
          </p:cNvSpPr>
          <p:nvPr>
            <p:ph type="body" idx="2"/>
          </p:nvPr>
        </p:nvSpPr>
        <p:spPr>
          <a:xfrm>
            <a:off x="457200" y="3513826"/>
            <a:ext cx="8229600" cy="2869721"/>
          </a:xfrm>
        </p:spPr>
        <p:txBody>
          <a:bodyPr/>
          <a:lstStyle/>
          <a:p>
            <a:pPr marL="0" indent="0">
              <a:buNone/>
            </a:pPr>
            <a:r>
              <a:rPr lang="en-US" sz="1400" b="1" dirty="0">
                <a:latin typeface="+mn-lt"/>
              </a:rPr>
              <a:t>Browser Compatibility</a:t>
            </a:r>
          </a:p>
          <a:p>
            <a:pPr marL="429768" indent="-429768">
              <a:buFont typeface="+mj-lt"/>
              <a:buAutoNum type="arabicPeriod"/>
            </a:pPr>
            <a:r>
              <a:rPr lang="en-US" sz="1400" dirty="0">
                <a:latin typeface="+mn-lt"/>
              </a:rPr>
              <a:t>Displays on current versions of  Microsoft Edge</a:t>
            </a:r>
          </a:p>
          <a:p>
            <a:pPr marL="429768" indent="-429768">
              <a:buFont typeface="+mj-lt"/>
              <a:buAutoNum type="arabicPeriod"/>
            </a:pPr>
            <a:r>
              <a:rPr lang="en-US" sz="1400" dirty="0">
                <a:latin typeface="+mn-lt"/>
              </a:rPr>
              <a:t>Displays on current versions of Firefox</a:t>
            </a:r>
          </a:p>
          <a:p>
            <a:pPr marL="429768" indent="-429768">
              <a:buFont typeface="+mj-lt"/>
              <a:buAutoNum type="arabicPeriod"/>
            </a:pPr>
            <a:r>
              <a:rPr lang="en-US" sz="1400" dirty="0">
                <a:latin typeface="+mn-lt"/>
              </a:rPr>
              <a:t>Displays on current versions of Google Chrome</a:t>
            </a:r>
          </a:p>
          <a:p>
            <a:pPr marL="429768" indent="-429768">
              <a:buFont typeface="+mj-lt"/>
              <a:buAutoNum type="arabicPeriod"/>
            </a:pPr>
            <a:r>
              <a:rPr lang="en-US" sz="1400" dirty="0">
                <a:latin typeface="+mn-lt"/>
              </a:rPr>
              <a:t>Displays on current versions of Safari</a:t>
            </a:r>
          </a:p>
          <a:p>
            <a:pPr marL="429768" indent="-429768">
              <a:buFont typeface="+mj-lt"/>
              <a:buAutoNum type="arabicPeriod"/>
            </a:pPr>
            <a:r>
              <a:rPr lang="en-US" sz="1400" dirty="0">
                <a:latin typeface="+mn-lt"/>
              </a:rPr>
              <a:t>Displays on current versions of Internet Explorer</a:t>
            </a:r>
          </a:p>
          <a:p>
            <a:pPr marL="429768" indent="-429768">
              <a:buFont typeface="+mj-lt"/>
              <a:buAutoNum type="arabicPeriod"/>
            </a:pPr>
            <a:r>
              <a:rPr lang="en-US" sz="1400" dirty="0">
                <a:latin typeface="+mn-lt"/>
              </a:rPr>
              <a:t>Displays on mobile devices (including tablets and smartphones)</a:t>
            </a:r>
          </a:p>
        </p:txBody>
      </p:sp>
    </p:spTree>
    <p:extLst>
      <p:ext uri="{BB962C8B-B14F-4D97-AF65-F5344CB8AC3E}">
        <p14:creationId xmlns:p14="http://schemas.microsoft.com/office/powerpoint/2010/main" val="11872852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Table 5.1 Web Design Best Practices Checklist Note </a:t>
            </a:r>
            <a:r>
              <a:rPr lang="en-US" sz="2000" b="0" dirty="0"/>
              <a:t>(3 of 7)</a:t>
            </a:r>
            <a:endParaRPr lang="en-US" b="0" dirty="0"/>
          </a:p>
        </p:txBody>
      </p:sp>
      <p:sp>
        <p:nvSpPr>
          <p:cNvPr id="6" name="Text Placeholder 5"/>
          <p:cNvSpPr>
            <a:spLocks noGrp="1"/>
          </p:cNvSpPr>
          <p:nvPr>
            <p:ph type="body" idx="1"/>
          </p:nvPr>
        </p:nvSpPr>
        <p:spPr>
          <a:xfrm>
            <a:off x="457200" y="1600200"/>
            <a:ext cx="8229600" cy="2747513"/>
          </a:xfrm>
        </p:spPr>
        <p:txBody>
          <a:bodyPr/>
          <a:lstStyle/>
          <a:p>
            <a:pPr marL="0" indent="0">
              <a:buNone/>
            </a:pPr>
            <a:r>
              <a:rPr lang="en-US" sz="1400" b="1" dirty="0">
                <a:latin typeface="+mn-lt"/>
              </a:rPr>
              <a:t>Navigation</a:t>
            </a:r>
          </a:p>
          <a:p>
            <a:pPr marL="429768" indent="-429768">
              <a:spcBef>
                <a:spcPts val="1000"/>
              </a:spcBef>
              <a:buFont typeface="+mj-lt"/>
              <a:buAutoNum type="arabicPeriod"/>
            </a:pPr>
            <a:r>
              <a:rPr lang="en-US" sz="1400" dirty="0">
                <a:latin typeface="+mn-lt"/>
              </a:rPr>
              <a:t>Main navigation links are clearly and consistently labeled</a:t>
            </a:r>
          </a:p>
          <a:p>
            <a:pPr marL="429768" indent="-429768">
              <a:spcBef>
                <a:spcPts val="1000"/>
              </a:spcBef>
              <a:buFont typeface="+mj-lt"/>
              <a:buAutoNum type="arabicPeriod"/>
            </a:pPr>
            <a:r>
              <a:rPr lang="en-US" sz="1400" dirty="0">
                <a:latin typeface="+mn-lt"/>
              </a:rPr>
              <a:t>Navigation is easy to use for target audience</a:t>
            </a:r>
          </a:p>
          <a:p>
            <a:pPr marL="429768" indent="-429768">
              <a:spcBef>
                <a:spcPts val="1000"/>
              </a:spcBef>
              <a:buFont typeface="+mj-lt"/>
              <a:buAutoNum type="arabicPeriod"/>
            </a:pPr>
            <a:r>
              <a:rPr lang="en-US" sz="1400" dirty="0">
                <a:latin typeface="+mn-lt"/>
              </a:rPr>
              <a:t>If main navigation uses images, clear text links are in the footer section of the page</a:t>
            </a:r>
          </a:p>
          <a:p>
            <a:pPr marL="429768" indent="-429768">
              <a:spcBef>
                <a:spcPts val="1000"/>
              </a:spcBef>
              <a:buFont typeface="+mj-lt"/>
              <a:buAutoNum type="arabicPeriod"/>
            </a:pPr>
            <a:r>
              <a:rPr lang="en-US" sz="1400" dirty="0">
                <a:latin typeface="+mn-lt"/>
              </a:rPr>
              <a:t>If main navigation uses Flash, clear text links are in the footer section of the page</a:t>
            </a:r>
          </a:p>
          <a:p>
            <a:pPr marL="429768" indent="-429768">
              <a:spcBef>
                <a:spcPts val="1000"/>
              </a:spcBef>
              <a:buFont typeface="+mj-lt"/>
              <a:buAutoNum type="arabicPeriod"/>
            </a:pPr>
            <a:r>
              <a:rPr lang="en-US" sz="1400" dirty="0">
                <a:latin typeface="+mn-lt"/>
              </a:rPr>
              <a:t>Navigation is structured in an unordered list</a:t>
            </a:r>
          </a:p>
          <a:p>
            <a:pPr marL="429768" indent="-429768">
              <a:spcBef>
                <a:spcPts val="1000"/>
              </a:spcBef>
              <a:buFont typeface="+mj-lt"/>
              <a:buAutoNum type="arabicPeriod"/>
            </a:pPr>
            <a:r>
              <a:rPr lang="en-US" sz="1400" dirty="0">
                <a:latin typeface="+mn-lt"/>
              </a:rPr>
              <a:t>Navigation aids (such as site map, skip to content link, and/or breadcrumbs) are used</a:t>
            </a:r>
          </a:p>
          <a:p>
            <a:pPr marL="429768" indent="-429768">
              <a:spcBef>
                <a:spcPts val="1000"/>
              </a:spcBef>
              <a:buFont typeface="+mj-lt"/>
              <a:buAutoNum type="arabicPeriod"/>
            </a:pPr>
            <a:r>
              <a:rPr lang="en-US" sz="1400" dirty="0">
                <a:latin typeface="+mn-lt"/>
              </a:rPr>
              <a:t>All navigation hyperlinks work</a:t>
            </a:r>
          </a:p>
        </p:txBody>
      </p:sp>
      <p:sp>
        <p:nvSpPr>
          <p:cNvPr id="8" name="Text Placeholder 7"/>
          <p:cNvSpPr>
            <a:spLocks noGrp="1"/>
          </p:cNvSpPr>
          <p:nvPr>
            <p:ph type="body" idx="2"/>
          </p:nvPr>
        </p:nvSpPr>
        <p:spPr>
          <a:xfrm>
            <a:off x="457200" y="4364965"/>
            <a:ext cx="8229600" cy="2035834"/>
          </a:xfrm>
        </p:spPr>
        <p:txBody>
          <a:bodyPr/>
          <a:lstStyle/>
          <a:p>
            <a:pPr marL="0" indent="0">
              <a:buNone/>
            </a:pPr>
            <a:r>
              <a:rPr lang="en-US" sz="1400" b="1" dirty="0">
                <a:latin typeface="+mn-lt"/>
              </a:rPr>
              <a:t>Color and Graphics</a:t>
            </a:r>
          </a:p>
          <a:p>
            <a:pPr marL="429768" indent="-429768">
              <a:spcBef>
                <a:spcPts val="1000"/>
              </a:spcBef>
              <a:buFont typeface="+mj-lt"/>
              <a:buAutoNum type="arabicPeriod"/>
            </a:pPr>
            <a:r>
              <a:rPr lang="en-US" sz="1400" dirty="0">
                <a:latin typeface="+mn-lt"/>
              </a:rPr>
              <a:t>Color scheme is limited to a maximum of three or four colors plus neutrals</a:t>
            </a:r>
          </a:p>
          <a:p>
            <a:pPr marL="429768" indent="-429768">
              <a:spcBef>
                <a:spcPts val="1000"/>
              </a:spcBef>
              <a:buFont typeface="+mj-lt"/>
              <a:buAutoNum type="arabicPeriod"/>
            </a:pPr>
            <a:r>
              <a:rPr lang="en-US" sz="1400" dirty="0">
                <a:latin typeface="+mn-lt"/>
              </a:rPr>
              <a:t>Color is used consistently</a:t>
            </a:r>
          </a:p>
          <a:p>
            <a:pPr marL="429768" indent="-429768">
              <a:spcBef>
                <a:spcPts val="1000"/>
              </a:spcBef>
              <a:buFont typeface="+mj-lt"/>
              <a:buAutoNum type="arabicPeriod"/>
            </a:pPr>
            <a:r>
              <a:rPr lang="en-US" sz="1400" dirty="0">
                <a:latin typeface="+mn-lt"/>
              </a:rPr>
              <a:t>Background and text colors have sufficient contrast</a:t>
            </a:r>
          </a:p>
          <a:p>
            <a:pPr marL="429768" indent="-429768">
              <a:spcBef>
                <a:spcPts val="1000"/>
              </a:spcBef>
              <a:buFont typeface="+mj-lt"/>
              <a:buAutoNum type="arabicPeriod"/>
            </a:pPr>
            <a:r>
              <a:rPr lang="en-US" sz="1400" dirty="0">
                <a:latin typeface="+mn-lt"/>
              </a:rPr>
              <a:t>Color is not used alone to convey meaning</a:t>
            </a:r>
          </a:p>
          <a:p>
            <a:pPr marL="429768" indent="-429768">
              <a:spcBef>
                <a:spcPts val="1000"/>
              </a:spcBef>
              <a:buFont typeface="+mj-lt"/>
              <a:buAutoNum type="arabicPeriod"/>
            </a:pPr>
            <a:r>
              <a:rPr lang="en-US" sz="1400" dirty="0">
                <a:latin typeface="+mn-lt"/>
              </a:rPr>
              <a:t>Use of color and graphics enhances rather than detracts from the site</a:t>
            </a:r>
          </a:p>
        </p:txBody>
      </p:sp>
    </p:spTree>
    <p:extLst>
      <p:ext uri="{BB962C8B-B14F-4D97-AF65-F5344CB8AC3E}">
        <p14:creationId xmlns:p14="http://schemas.microsoft.com/office/powerpoint/2010/main" val="3805943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5.1 Web Design Best Practices Checklist Note </a:t>
            </a:r>
            <a:r>
              <a:rPr lang="en-US" sz="2000" b="0" dirty="0"/>
              <a:t>(4 of 7)</a:t>
            </a:r>
            <a:endParaRPr lang="en-US" b="0" dirty="0"/>
          </a:p>
        </p:txBody>
      </p:sp>
      <p:sp>
        <p:nvSpPr>
          <p:cNvPr id="3" name="Text Placeholder 2"/>
          <p:cNvSpPr>
            <a:spLocks noGrp="1"/>
          </p:cNvSpPr>
          <p:nvPr>
            <p:ph type="body" idx="1"/>
          </p:nvPr>
        </p:nvSpPr>
        <p:spPr>
          <a:xfrm>
            <a:off x="457200" y="1600201"/>
            <a:ext cx="8229600" cy="1729596"/>
          </a:xfrm>
        </p:spPr>
        <p:txBody>
          <a:bodyPr/>
          <a:lstStyle/>
          <a:p>
            <a:pPr marL="429768" indent="-429768">
              <a:buFont typeface="+mj-lt"/>
              <a:buAutoNum type="arabicPeriod" startAt="6"/>
            </a:pPr>
            <a:r>
              <a:rPr lang="en-US" dirty="0">
                <a:latin typeface="+mn-lt"/>
              </a:rPr>
              <a:t>Graphics are optimized and do not slow download significantly</a:t>
            </a:r>
          </a:p>
          <a:p>
            <a:pPr marL="429768" indent="-429768">
              <a:buFont typeface="+mj-lt"/>
              <a:buAutoNum type="arabicPeriod" startAt="6"/>
            </a:pPr>
            <a:r>
              <a:rPr lang="en-US" dirty="0">
                <a:latin typeface="+mn-lt"/>
              </a:rPr>
              <a:t>Each graphic used serves a clear purpose</a:t>
            </a:r>
          </a:p>
          <a:p>
            <a:pPr marL="429768" indent="-429768">
              <a:buFont typeface="+mj-lt"/>
              <a:buAutoNum type="arabicPeriod" startAt="6"/>
            </a:pPr>
            <a:r>
              <a:rPr lang="en-US" dirty="0">
                <a:latin typeface="+mn-lt"/>
              </a:rPr>
              <a:t>Image tags use the alt attribute to configure alternate text replacement</a:t>
            </a:r>
          </a:p>
          <a:p>
            <a:pPr marL="429768" indent="-429768">
              <a:buFont typeface="+mj-lt"/>
              <a:buAutoNum type="arabicPeriod" startAt="6"/>
            </a:pPr>
            <a:r>
              <a:rPr lang="en-US" dirty="0">
                <a:latin typeface="+mn-lt"/>
              </a:rPr>
              <a:t>Animated images do not distract from the site and do not endlessly repeat</a:t>
            </a:r>
          </a:p>
        </p:txBody>
      </p:sp>
      <p:sp>
        <p:nvSpPr>
          <p:cNvPr id="4" name="Text Placeholder 3"/>
          <p:cNvSpPr>
            <a:spLocks noGrp="1"/>
          </p:cNvSpPr>
          <p:nvPr>
            <p:ph type="body" idx="2"/>
          </p:nvPr>
        </p:nvSpPr>
        <p:spPr>
          <a:xfrm>
            <a:off x="457200" y="3565582"/>
            <a:ext cx="8229600" cy="2662689"/>
          </a:xfrm>
        </p:spPr>
        <p:txBody>
          <a:bodyPr/>
          <a:lstStyle/>
          <a:p>
            <a:pPr marL="0" indent="0">
              <a:buNone/>
            </a:pPr>
            <a:r>
              <a:rPr lang="en-US" b="1" dirty="0">
                <a:latin typeface="+mn-lt"/>
              </a:rPr>
              <a:t>Multimedia</a:t>
            </a:r>
          </a:p>
          <a:p>
            <a:pPr marL="429768" indent="-429768">
              <a:buFont typeface="+mj-lt"/>
              <a:buAutoNum type="arabicPeriod"/>
            </a:pPr>
            <a:r>
              <a:rPr lang="en-US" dirty="0">
                <a:latin typeface="+mn-lt"/>
              </a:rPr>
              <a:t>Each audio/video/Flash file used serves a clear purpose</a:t>
            </a:r>
          </a:p>
          <a:p>
            <a:pPr marL="429768" indent="-429768">
              <a:buFont typeface="+mj-lt"/>
              <a:buAutoNum type="arabicPeriod"/>
            </a:pPr>
            <a:r>
              <a:rPr lang="en-US" dirty="0">
                <a:latin typeface="+mn-lt"/>
              </a:rPr>
              <a:t>The audio/video/Flash files used enhance rather than distract from the site</a:t>
            </a:r>
          </a:p>
          <a:p>
            <a:pPr marL="429768" indent="-429768">
              <a:buFont typeface="+mj-lt"/>
              <a:buAutoNum type="arabicPeriod"/>
            </a:pPr>
            <a:r>
              <a:rPr lang="en-US" dirty="0">
                <a:latin typeface="+mn-lt"/>
              </a:rPr>
              <a:t>Captions or transcripts are provided for each audio or video file used</a:t>
            </a:r>
          </a:p>
          <a:p>
            <a:pPr marL="429768" indent="-429768">
              <a:buFont typeface="+mj-lt"/>
              <a:buAutoNum type="arabicPeriod"/>
            </a:pPr>
            <a:r>
              <a:rPr lang="en-US" dirty="0">
                <a:latin typeface="+mn-lt"/>
              </a:rPr>
              <a:t>The file size is indicated for audio or video file downloads</a:t>
            </a:r>
          </a:p>
          <a:p>
            <a:pPr marL="429768" indent="-429768">
              <a:buFont typeface="+mj-lt"/>
              <a:buAutoNum type="arabicPeriod"/>
            </a:pPr>
            <a:r>
              <a:rPr lang="en-US" dirty="0">
                <a:latin typeface="+mn-lt"/>
              </a:rPr>
              <a:t>Hyperlinks to downloads for media plug-ins are provided</a:t>
            </a:r>
          </a:p>
        </p:txBody>
      </p:sp>
    </p:spTree>
    <p:extLst>
      <p:ext uri="{BB962C8B-B14F-4D97-AF65-F5344CB8AC3E}">
        <p14:creationId xmlns:p14="http://schemas.microsoft.com/office/powerpoint/2010/main" val="15584191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Table 5.1 Web Design Best Practices Checklist Note </a:t>
            </a:r>
            <a:r>
              <a:rPr lang="en-US" sz="2000" b="0" dirty="0"/>
              <a:t>(5 of 7)</a:t>
            </a:r>
            <a:endParaRPr lang="en-US" b="0" dirty="0"/>
          </a:p>
        </p:txBody>
      </p:sp>
      <p:sp>
        <p:nvSpPr>
          <p:cNvPr id="6" name="Text Placeholder 5"/>
          <p:cNvSpPr>
            <a:spLocks noGrp="1"/>
          </p:cNvSpPr>
          <p:nvPr>
            <p:ph type="body" idx="1"/>
          </p:nvPr>
        </p:nvSpPr>
        <p:spPr>
          <a:xfrm>
            <a:off x="457200" y="1600200"/>
            <a:ext cx="8229600" cy="4766094"/>
          </a:xfrm>
        </p:spPr>
        <p:txBody>
          <a:bodyPr/>
          <a:lstStyle/>
          <a:p>
            <a:pPr marL="0" indent="0">
              <a:buNone/>
            </a:pPr>
            <a:r>
              <a:rPr lang="en-US" sz="1400" b="1" dirty="0">
                <a:latin typeface="+mn-lt"/>
              </a:rPr>
              <a:t>Content Presentation</a:t>
            </a:r>
          </a:p>
          <a:p>
            <a:pPr marL="429768" indent="-429768">
              <a:spcBef>
                <a:spcPts val="1000"/>
              </a:spcBef>
              <a:buFont typeface="+mj-lt"/>
              <a:buAutoNum type="arabicPeriod"/>
            </a:pPr>
            <a:r>
              <a:rPr lang="en-US" sz="1400" dirty="0">
                <a:latin typeface="+mn-lt"/>
              </a:rPr>
              <a:t>Common fonts such as Arial, Verdana, Georgia, or Times New Roman are used</a:t>
            </a:r>
          </a:p>
          <a:p>
            <a:pPr marL="429768" indent="-429768">
              <a:spcBef>
                <a:spcPts val="1000"/>
              </a:spcBef>
              <a:buFont typeface="+mj-lt"/>
              <a:buAutoNum type="arabicPeriod"/>
            </a:pPr>
            <a:r>
              <a:rPr lang="en-US" sz="1400" dirty="0">
                <a:latin typeface="+mn-lt"/>
              </a:rPr>
              <a:t>Writing techniques for the Web are used: headings, bullet points, brief paragraphs, and so on</a:t>
            </a:r>
          </a:p>
          <a:p>
            <a:pPr marL="429768" indent="-429768">
              <a:spcBef>
                <a:spcPts val="1000"/>
              </a:spcBef>
              <a:buFont typeface="+mj-lt"/>
              <a:buAutoNum type="arabicPeriod"/>
            </a:pPr>
            <a:r>
              <a:rPr lang="en-US" sz="1400" dirty="0">
                <a:latin typeface="+mn-lt"/>
              </a:rPr>
              <a:t>Fonts, font sizes, and font colors are consistently used</a:t>
            </a:r>
          </a:p>
          <a:p>
            <a:pPr marL="429768" indent="-429768">
              <a:spcBef>
                <a:spcPts val="1000"/>
              </a:spcBef>
              <a:buFont typeface="+mj-lt"/>
              <a:buAutoNum type="arabicPeriod"/>
            </a:pPr>
            <a:r>
              <a:rPr lang="en-US" sz="1400" dirty="0">
                <a:latin typeface="+mn-lt"/>
              </a:rPr>
              <a:t>If web fonts are configured, no more than one font typeface is used.</a:t>
            </a:r>
          </a:p>
          <a:p>
            <a:pPr marL="429768" indent="-429768">
              <a:spcBef>
                <a:spcPts val="1000"/>
              </a:spcBef>
              <a:buFont typeface="+mj-lt"/>
              <a:buAutoNum type="arabicPeriod"/>
            </a:pPr>
            <a:r>
              <a:rPr lang="en-US" sz="1400" dirty="0">
                <a:latin typeface="+mn-lt"/>
              </a:rPr>
              <a:t>Content provides meaningful, useful information</a:t>
            </a:r>
          </a:p>
          <a:p>
            <a:pPr marL="429768" indent="-429768">
              <a:spcBef>
                <a:spcPts val="1000"/>
              </a:spcBef>
              <a:buFont typeface="+mj-lt"/>
              <a:buAutoNum type="arabicPeriod"/>
            </a:pPr>
            <a:r>
              <a:rPr lang="en-US" sz="1400" dirty="0">
                <a:latin typeface="+mn-lt"/>
              </a:rPr>
              <a:t>Content is organized in a consistent manner</a:t>
            </a:r>
          </a:p>
          <a:p>
            <a:pPr marL="429768" indent="-429768">
              <a:spcBef>
                <a:spcPts val="1000"/>
              </a:spcBef>
              <a:buFont typeface="+mj-lt"/>
              <a:buAutoNum type="arabicPeriod"/>
            </a:pPr>
            <a:r>
              <a:rPr lang="en-US" sz="1400" dirty="0">
                <a:latin typeface="+mn-lt"/>
              </a:rPr>
              <a:t>Information is easy to find (minimal clicks)</a:t>
            </a:r>
          </a:p>
          <a:p>
            <a:pPr marL="429768" indent="-429768">
              <a:spcBef>
                <a:spcPts val="1000"/>
              </a:spcBef>
              <a:buFont typeface="+mj-lt"/>
              <a:buAutoNum type="arabicPeriod"/>
            </a:pPr>
            <a:r>
              <a:rPr lang="en-US" sz="1400" dirty="0">
                <a:latin typeface="+mn-lt"/>
              </a:rPr>
              <a:t>Timeliness: The date of the last revision and/or copyright date is accurate</a:t>
            </a:r>
          </a:p>
          <a:p>
            <a:pPr marL="429768" indent="-429768">
              <a:spcBef>
                <a:spcPts val="1000"/>
              </a:spcBef>
              <a:buFont typeface="+mj-lt"/>
              <a:buAutoNum type="arabicPeriod"/>
            </a:pPr>
            <a:r>
              <a:rPr lang="en-US" sz="1400" dirty="0">
                <a:latin typeface="+mn-lt"/>
              </a:rPr>
              <a:t>Content does not include outdated material</a:t>
            </a:r>
          </a:p>
          <a:p>
            <a:pPr marL="429768" indent="-429768">
              <a:spcBef>
                <a:spcPts val="1000"/>
              </a:spcBef>
              <a:buFont typeface="+mj-lt"/>
              <a:buAutoNum type="arabicPeriod"/>
            </a:pPr>
            <a:r>
              <a:rPr lang="en-US" sz="1400" dirty="0">
                <a:latin typeface="+mn-lt"/>
              </a:rPr>
              <a:t>Content is free of typographical and grammatical errors</a:t>
            </a:r>
          </a:p>
          <a:p>
            <a:pPr marL="429768" indent="-429768">
              <a:spcBef>
                <a:spcPts val="1000"/>
              </a:spcBef>
              <a:buFont typeface="+mj-lt"/>
              <a:buAutoNum type="arabicPeriod"/>
            </a:pPr>
            <a:r>
              <a:rPr lang="en-US" sz="1400" dirty="0">
                <a:latin typeface="+mn-lt"/>
              </a:rPr>
              <a:t>Avoids the use of “Click here” when writing text for hyperlinks</a:t>
            </a:r>
          </a:p>
          <a:p>
            <a:pPr marL="429768" indent="-429768">
              <a:spcBef>
                <a:spcPts val="1000"/>
              </a:spcBef>
              <a:buFont typeface="+mj-lt"/>
              <a:buAutoNum type="arabicPeriod"/>
            </a:pPr>
            <a:r>
              <a:rPr lang="en-US" sz="1400" dirty="0">
                <a:latin typeface="+mn-lt"/>
              </a:rPr>
              <a:t>Hyperlinks use a consistent set of colors to indicate visited/nonvisited status</a:t>
            </a:r>
          </a:p>
          <a:p>
            <a:pPr marL="429768" indent="-429768">
              <a:spcBef>
                <a:spcPts val="1000"/>
              </a:spcBef>
              <a:buFont typeface="+mj-lt"/>
              <a:buAutoNum type="arabicPeriod"/>
            </a:pPr>
            <a:r>
              <a:rPr lang="en-US" sz="1400" dirty="0">
                <a:latin typeface="+mn-lt"/>
              </a:rPr>
              <a:t>Alternate text equivalent to content is provided for graphics and media</a:t>
            </a:r>
          </a:p>
        </p:txBody>
      </p:sp>
    </p:spTree>
    <p:extLst>
      <p:ext uri="{BB962C8B-B14F-4D97-AF65-F5344CB8AC3E}">
        <p14:creationId xmlns:p14="http://schemas.microsoft.com/office/powerpoint/2010/main" val="18453678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Table 5.1 Web Design Best Practices Checklist Note </a:t>
            </a:r>
            <a:r>
              <a:rPr lang="en-US" sz="2000" b="0" dirty="0"/>
              <a:t>(6 of 7)</a:t>
            </a:r>
            <a:endParaRPr lang="en-US" b="0" dirty="0"/>
          </a:p>
        </p:txBody>
      </p:sp>
      <p:sp>
        <p:nvSpPr>
          <p:cNvPr id="3" name="Text Placeholder 2"/>
          <p:cNvSpPr>
            <a:spLocks noGrp="1"/>
          </p:cNvSpPr>
          <p:nvPr>
            <p:ph type="body" idx="1"/>
          </p:nvPr>
        </p:nvSpPr>
        <p:spPr/>
        <p:txBody>
          <a:bodyPr/>
          <a:lstStyle/>
          <a:p>
            <a:pPr marL="0" indent="0">
              <a:buNone/>
            </a:pPr>
            <a:r>
              <a:rPr lang="en-US" sz="1400" b="1" dirty="0">
                <a:latin typeface="+mn-lt"/>
              </a:rPr>
              <a:t>Functionality</a:t>
            </a:r>
          </a:p>
          <a:p>
            <a:pPr marL="429768" indent="-429768">
              <a:buFont typeface="+mj-lt"/>
              <a:buAutoNum type="arabicPeriod"/>
            </a:pPr>
            <a:r>
              <a:rPr lang="en-US" sz="1400" dirty="0">
                <a:latin typeface="+mn-lt"/>
              </a:rPr>
              <a:t>All internal hyperlinks work</a:t>
            </a:r>
          </a:p>
          <a:p>
            <a:pPr marL="429768" indent="-429768">
              <a:buFont typeface="+mj-lt"/>
              <a:buAutoNum type="arabicPeriod"/>
            </a:pPr>
            <a:r>
              <a:rPr lang="en-US" sz="1400" dirty="0">
                <a:latin typeface="+mn-lt"/>
              </a:rPr>
              <a:t>All external hyperlinks work</a:t>
            </a:r>
          </a:p>
          <a:p>
            <a:pPr marL="429768" indent="-429768">
              <a:buFont typeface="+mj-lt"/>
              <a:buAutoNum type="arabicPeriod"/>
            </a:pPr>
            <a:r>
              <a:rPr lang="en-US" sz="1400" dirty="0">
                <a:latin typeface="+mn-lt"/>
              </a:rPr>
              <a:t>All forms function as expected</a:t>
            </a:r>
          </a:p>
          <a:p>
            <a:pPr marL="429768" indent="-429768">
              <a:buFont typeface="+mj-lt"/>
              <a:buAutoNum type="arabicPeriod"/>
            </a:pPr>
            <a:r>
              <a:rPr lang="en-US" sz="1400" dirty="0">
                <a:latin typeface="+mn-lt"/>
              </a:rPr>
              <a:t>No JavaScript errors are generated by the pages</a:t>
            </a:r>
          </a:p>
        </p:txBody>
      </p:sp>
      <p:sp>
        <p:nvSpPr>
          <p:cNvPr id="5" name="Text Placeholder 4"/>
          <p:cNvSpPr>
            <a:spLocks noGrp="1"/>
          </p:cNvSpPr>
          <p:nvPr>
            <p:ph type="body" idx="2"/>
          </p:nvPr>
        </p:nvSpPr>
        <p:spPr>
          <a:xfrm>
            <a:off x="457200" y="3720858"/>
            <a:ext cx="8229600" cy="2576425"/>
          </a:xfrm>
        </p:spPr>
        <p:txBody>
          <a:bodyPr/>
          <a:lstStyle/>
          <a:p>
            <a:pPr marL="0" indent="0">
              <a:buNone/>
            </a:pPr>
            <a:r>
              <a:rPr lang="en-US" sz="1400" b="1" dirty="0">
                <a:latin typeface="+mn-lt"/>
              </a:rPr>
              <a:t>Accessibility</a:t>
            </a:r>
          </a:p>
          <a:p>
            <a:pPr marL="429768" indent="-429768">
              <a:buFont typeface="+mj-lt"/>
              <a:buAutoNum type="arabicPeriod"/>
            </a:pPr>
            <a:r>
              <a:rPr lang="en-US" sz="1400" dirty="0">
                <a:latin typeface="+mn-lt"/>
              </a:rPr>
              <a:t>When the main navigation consists of images and/or multimedia, the page footer area contains text hyperlinks</a:t>
            </a:r>
          </a:p>
          <a:p>
            <a:pPr marL="429768" indent="-429768">
              <a:buFont typeface="+mj-lt"/>
              <a:buAutoNum type="arabicPeriod"/>
            </a:pPr>
            <a:r>
              <a:rPr lang="en-US" sz="1400" dirty="0">
                <a:latin typeface="+mn-lt"/>
              </a:rPr>
              <a:t>Navigation is structured in an unordered list</a:t>
            </a:r>
          </a:p>
          <a:p>
            <a:pPr marL="429768" indent="-429768">
              <a:buFont typeface="+mj-lt"/>
              <a:buAutoNum type="arabicPeriod"/>
            </a:pPr>
            <a:r>
              <a:rPr lang="en-US" sz="1400" dirty="0">
                <a:latin typeface="+mn-lt"/>
              </a:rPr>
              <a:t>Navigation aids, such as site map, skip navigation link, or breadcrumbs are used</a:t>
            </a:r>
          </a:p>
          <a:p>
            <a:pPr marL="429768" indent="-429768">
              <a:buFont typeface="+mj-lt"/>
              <a:buAutoNum type="arabicPeriod"/>
            </a:pPr>
            <a:r>
              <a:rPr lang="en-US" sz="1400" dirty="0">
                <a:latin typeface="+mn-lt"/>
              </a:rPr>
              <a:t>Color is not used alone to convey meaning</a:t>
            </a:r>
          </a:p>
          <a:p>
            <a:pPr marL="429768" indent="-429768">
              <a:buFont typeface="+mj-lt"/>
              <a:buAutoNum type="arabicPeriod"/>
            </a:pPr>
            <a:r>
              <a:rPr lang="en-US" sz="1400" dirty="0">
                <a:latin typeface="+mn-lt"/>
              </a:rPr>
              <a:t>Text color has sufficient contrast with background color</a:t>
            </a:r>
          </a:p>
        </p:txBody>
      </p:sp>
    </p:spTree>
    <p:extLst>
      <p:ext uri="{BB962C8B-B14F-4D97-AF65-F5344CB8AC3E}">
        <p14:creationId xmlns:p14="http://schemas.microsoft.com/office/powerpoint/2010/main" val="24990250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Table 5.1 Web Design Best Practices Checklist Note </a:t>
            </a:r>
            <a:r>
              <a:rPr lang="en-US" sz="2000" b="0" dirty="0"/>
              <a:t>(7 of 7)</a:t>
            </a:r>
            <a:endParaRPr lang="en-US" b="0" dirty="0"/>
          </a:p>
        </p:txBody>
      </p:sp>
      <p:sp>
        <p:nvSpPr>
          <p:cNvPr id="6" name="Text Placeholder 5"/>
          <p:cNvSpPr>
            <a:spLocks noGrp="1"/>
          </p:cNvSpPr>
          <p:nvPr>
            <p:ph type="body" idx="1"/>
          </p:nvPr>
        </p:nvSpPr>
        <p:spPr>
          <a:xfrm>
            <a:off x="457200" y="1600200"/>
            <a:ext cx="7867650" cy="4525963"/>
          </a:xfrm>
        </p:spPr>
        <p:txBody>
          <a:bodyPr/>
          <a:lstStyle/>
          <a:p>
            <a:pPr marL="429768" indent="-429768">
              <a:buFont typeface="+mj-lt"/>
              <a:buAutoNum type="arabicPeriod" startAt="6"/>
            </a:pPr>
            <a:r>
              <a:rPr lang="en-US" dirty="0">
                <a:latin typeface="+mn-lt"/>
              </a:rPr>
              <a:t>Image element use the alt attribute to configure alternate text replacement</a:t>
            </a:r>
          </a:p>
          <a:p>
            <a:pPr marL="429768" indent="-429768">
              <a:buFont typeface="+mj-lt"/>
              <a:buAutoNum type="arabicPeriod" startAt="6"/>
            </a:pPr>
            <a:r>
              <a:rPr lang="en-US" dirty="0">
                <a:latin typeface="+mn-lt"/>
              </a:rPr>
              <a:t>If graphics are used to convey meaning, the alternate text equivalent is provided</a:t>
            </a:r>
          </a:p>
          <a:p>
            <a:pPr marL="429768" indent="-429768">
              <a:buFont typeface="+mj-lt"/>
              <a:buAutoNum type="arabicPeriod" startAt="6"/>
            </a:pPr>
            <a:r>
              <a:rPr lang="en-US" dirty="0">
                <a:latin typeface="+mn-lt"/>
              </a:rPr>
              <a:t>If media is used to convey meaning, the alternate text equivalent is provided</a:t>
            </a:r>
          </a:p>
          <a:p>
            <a:pPr marL="429768" indent="-429768">
              <a:buFont typeface="+mj-lt"/>
              <a:buAutoNum type="arabicPeriod" startAt="6"/>
            </a:pPr>
            <a:r>
              <a:rPr lang="en-US" dirty="0">
                <a:latin typeface="+mn-lt"/>
              </a:rPr>
              <a:t>Captions or transcripts are provided for each audio or video file used</a:t>
            </a:r>
          </a:p>
          <a:p>
            <a:pPr marL="429768" indent="-429768">
              <a:buFont typeface="+mj-lt"/>
              <a:buAutoNum type="arabicPeriod" startAt="6"/>
            </a:pPr>
            <a:r>
              <a:rPr lang="en-US" dirty="0">
                <a:latin typeface="+mn-lt"/>
              </a:rPr>
              <a:t>Attributes designed to improve accessibility, such as alt and title, are used where </a:t>
            </a:r>
            <a:r>
              <a:rPr lang="en-US" b="1" dirty="0">
                <a:latin typeface="+mn-lt"/>
              </a:rPr>
              <a:t>appr</a:t>
            </a:r>
            <a:r>
              <a:rPr lang="en-US" dirty="0">
                <a:latin typeface="+mn-lt"/>
              </a:rPr>
              <a:t>opriate</a:t>
            </a:r>
          </a:p>
          <a:p>
            <a:pPr marL="429768" indent="-429768">
              <a:buFont typeface="+mj-lt"/>
              <a:buAutoNum type="arabicPeriod" startAt="6"/>
            </a:pPr>
            <a:r>
              <a:rPr lang="en-US" dirty="0">
                <a:latin typeface="+mn-lt"/>
              </a:rPr>
              <a:t>Use the id and headers attributes to improve the accessibility of table data</a:t>
            </a:r>
          </a:p>
          <a:p>
            <a:pPr marL="429768" indent="-429768">
              <a:buFont typeface="+mj-lt"/>
              <a:buAutoNum type="arabicPeriod" startAt="6"/>
            </a:pPr>
            <a:r>
              <a:rPr lang="en-US" dirty="0">
                <a:latin typeface="+mn-lt"/>
              </a:rPr>
              <a:t>If the site uses frames, frame titles are configured and meaningful content is placed in the no-frames area</a:t>
            </a:r>
          </a:p>
          <a:p>
            <a:pPr marL="429768" indent="-429768">
              <a:buFont typeface="+mj-lt"/>
              <a:buAutoNum type="arabicPeriod" startAt="6"/>
            </a:pPr>
            <a:r>
              <a:rPr lang="en-US" dirty="0">
                <a:latin typeface="+mn-lt"/>
              </a:rPr>
              <a:t>To assist screen readers, the spoken language of the page is indicated with the H</a:t>
            </a:r>
            <a:r>
              <a:rPr lang="en-US" sz="100" dirty="0">
                <a:latin typeface="+mn-lt"/>
              </a:rPr>
              <a:t> </a:t>
            </a:r>
            <a:r>
              <a:rPr lang="en-US" dirty="0">
                <a:latin typeface="+mn-lt"/>
              </a:rPr>
              <a:t>T</a:t>
            </a:r>
            <a:r>
              <a:rPr lang="en-US" sz="100" dirty="0">
                <a:latin typeface="+mn-lt"/>
              </a:rPr>
              <a:t> </a:t>
            </a:r>
            <a:r>
              <a:rPr lang="en-US" dirty="0">
                <a:latin typeface="+mn-lt"/>
              </a:rPr>
              <a:t>M</a:t>
            </a:r>
            <a:r>
              <a:rPr lang="en-US" sz="100" dirty="0">
                <a:latin typeface="+mn-lt"/>
              </a:rPr>
              <a:t> </a:t>
            </a:r>
            <a:r>
              <a:rPr lang="en-US" dirty="0">
                <a:latin typeface="+mn-lt"/>
              </a:rPr>
              <a:t>L element’s </a:t>
            </a:r>
            <a:r>
              <a:rPr lang="en-US" b="1" dirty="0" err="1">
                <a:latin typeface="+mn-lt"/>
              </a:rPr>
              <a:t>lang</a:t>
            </a:r>
            <a:r>
              <a:rPr lang="en-US" i="1" dirty="0">
                <a:latin typeface="+mn-lt"/>
              </a:rPr>
              <a:t> </a:t>
            </a:r>
            <a:r>
              <a:rPr lang="en-US" dirty="0">
                <a:latin typeface="+mn-lt"/>
              </a:rPr>
              <a:t>attribute</a:t>
            </a:r>
          </a:p>
        </p:txBody>
      </p:sp>
    </p:spTree>
    <p:extLst>
      <p:ext uri="{BB962C8B-B14F-4D97-AF65-F5344CB8AC3E}">
        <p14:creationId xmlns:p14="http://schemas.microsoft.com/office/powerpoint/2010/main" val="13472866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Summary</a:t>
            </a:r>
          </a:p>
        </p:txBody>
      </p:sp>
      <p:sp>
        <p:nvSpPr>
          <p:cNvPr id="3" name="Text Placeholder 2"/>
          <p:cNvSpPr>
            <a:spLocks noGrp="1"/>
          </p:cNvSpPr>
          <p:nvPr>
            <p:ph type="body" idx="1"/>
          </p:nvPr>
        </p:nvSpPr>
        <p:spPr>
          <a:xfrm>
            <a:off x="457200" y="1600200"/>
            <a:ext cx="8229600" cy="1854323"/>
          </a:xfrm>
        </p:spPr>
        <p:txBody>
          <a:bodyPr>
            <a:spAutoFit/>
          </a:bodyPr>
          <a:lstStyle/>
          <a:p>
            <a:pPr eaLnBrk="1" fontAlgn="auto" hangingPunct="1">
              <a:tabLst/>
              <a:defRPr/>
            </a:pPr>
            <a:r>
              <a:rPr lang="en-US" sz="2400" kern="1200" dirty="0">
                <a:solidFill>
                  <a:srgbClr val="000000"/>
                </a:solidFill>
                <a:latin typeface="Arial (Body)"/>
                <a:ea typeface="+mn-ea"/>
                <a:cs typeface="Times New Roman" pitchFamily="18" charset="0"/>
              </a:rPr>
              <a:t>This chapter introduced you to best practices of web design.</a:t>
            </a:r>
          </a:p>
          <a:p>
            <a:pPr eaLnBrk="1" fontAlgn="auto" hangingPunct="1">
              <a:tabLst/>
              <a:defRPr/>
            </a:pPr>
            <a:r>
              <a:rPr lang="en-US" sz="2400" kern="1200" dirty="0">
                <a:solidFill>
                  <a:srgbClr val="000000"/>
                </a:solidFill>
                <a:latin typeface="Arial (Body)"/>
                <a:ea typeface="+mn-ea"/>
                <a:cs typeface="Times New Roman" pitchFamily="18" charset="0"/>
              </a:rPr>
              <a:t>The choices you make in the use of color, graphics, and text should be based on your particular target audience.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Hierarchical Organization</a:t>
            </a:r>
          </a:p>
        </p:txBody>
      </p:sp>
      <p:sp>
        <p:nvSpPr>
          <p:cNvPr id="3" name="Text Placeholder 2"/>
          <p:cNvSpPr>
            <a:spLocks noGrp="1"/>
          </p:cNvSpPr>
          <p:nvPr>
            <p:ph type="body" idx="1"/>
          </p:nvPr>
        </p:nvSpPr>
        <p:spPr>
          <a:xfrm>
            <a:off x="457200" y="1600200"/>
            <a:ext cx="8229600" cy="1677352"/>
          </a:xfrm>
        </p:spPr>
        <p:txBody>
          <a:bodyPr>
            <a:spAutoFit/>
          </a:bodyPr>
          <a:lstStyle/>
          <a:p>
            <a:pPr marL="255651" indent="-255651" eaLnBrk="1" hangingPunct="1">
              <a:buFont typeface="Arial" panose="020B0604020202020204" pitchFamily="34" charset="0"/>
              <a:buChar char="•"/>
              <a:defRPr/>
            </a:pPr>
            <a:r>
              <a:rPr lang="en-US" altLang="en-US" sz="2400" kern="1200" dirty="0">
                <a:solidFill>
                  <a:srgbClr val="000000"/>
                </a:solidFill>
                <a:latin typeface="Arial (Body)"/>
                <a:ea typeface="+mn-ea"/>
                <a:cs typeface="Times New Roman" panose="02020603050405020304" pitchFamily="18" charset="0"/>
              </a:rPr>
              <a:t>A clearly defined home page</a:t>
            </a:r>
          </a:p>
          <a:p>
            <a:pPr marL="255651" indent="-255651" eaLnBrk="1" hangingPunct="1">
              <a:buFont typeface="Arial" panose="020B0604020202020204" pitchFamily="34" charset="0"/>
              <a:buChar char="•"/>
              <a:defRPr/>
            </a:pPr>
            <a:r>
              <a:rPr lang="en-US" altLang="en-US" sz="2400" kern="1200" dirty="0">
                <a:solidFill>
                  <a:srgbClr val="000000"/>
                </a:solidFill>
                <a:latin typeface="Arial (Body)"/>
                <a:ea typeface="+mn-ea"/>
                <a:cs typeface="Times New Roman" panose="02020603050405020304" pitchFamily="18" charset="0"/>
              </a:rPr>
              <a:t>Navigation links to major site sections</a:t>
            </a:r>
          </a:p>
          <a:p>
            <a:pPr marL="255651" indent="-255651" eaLnBrk="1" hangingPunct="1">
              <a:buFont typeface="Arial" panose="020B0604020202020204" pitchFamily="34" charset="0"/>
              <a:buChar char="•"/>
              <a:defRPr/>
            </a:pPr>
            <a:r>
              <a:rPr lang="en-US" altLang="en-US" sz="2400" kern="1200" dirty="0">
                <a:solidFill>
                  <a:srgbClr val="000000"/>
                </a:solidFill>
                <a:latin typeface="Arial (Body)"/>
                <a:ea typeface="+mn-ea"/>
                <a:cs typeface="Times New Roman" panose="02020603050405020304" pitchFamily="18" charset="0"/>
              </a:rPr>
              <a:t>Often used for commercial and corporate websites</a:t>
            </a:r>
          </a:p>
        </p:txBody>
      </p:sp>
      <p:pic>
        <p:nvPicPr>
          <p:cNvPr id="7" name="Picture 6" descr="A three level hierarchy diagram depicting the organization of a website. At the top level is a rectangle with the caption, Home. A line descends from the bottom of the rectangle, splitting into three additional lines to the tops of three rectangles on the second level. The three rectangles with the captions, About, Contact, and Products are displayed. A line descends from the bottom of the Products rectangle, splitting into two additional lines to the tops of two rectangles on the third level. Two rectangles with captions Category 1 and Category 2 are display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4231" y="3565102"/>
            <a:ext cx="5495537" cy="260205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Hierarchical &amp; Shallow</a:t>
            </a:r>
          </a:p>
        </p:txBody>
      </p:sp>
      <p:pic>
        <p:nvPicPr>
          <p:cNvPr id="24580" name="Picture 2" descr="A three level shallow hierarchy diagram depicting the organization of a website.&#10;From the top level rectangle with the caption Home, a line descends from the bottom of the rectangle, splitting into 12 additional lines to the tops of 12 rectangles on the second level. A line descends from the bottom of the one of the rectangles to the top of a single rectangle at the third level.  A line descends from the bottom of another second level rectangle, splitting into three additional lines to the tops of three rectangles at the third level.&#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8758" y="1438932"/>
            <a:ext cx="4770879" cy="1340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idx="1"/>
          </p:nvPr>
        </p:nvSpPr>
        <p:spPr>
          <a:xfrm>
            <a:off x="534837" y="2854309"/>
            <a:ext cx="8229601" cy="3639428"/>
          </a:xfrm>
        </p:spPr>
        <p:txBody>
          <a:bodyPr wrap="square">
            <a:spAutoFit/>
          </a:bodyPr>
          <a:lstStyle/>
          <a:p>
            <a:pPr marL="0" indent="0">
              <a:buNone/>
            </a:pPr>
            <a:r>
              <a:rPr lang="en-US" altLang="en-US" sz="1800" dirty="0">
                <a:solidFill>
                  <a:schemeClr val="tx1"/>
                </a:solidFill>
                <a:latin typeface="+mn-lt"/>
              </a:rPr>
              <a:t>Be careful that the organization is not too shallow.</a:t>
            </a:r>
          </a:p>
          <a:p>
            <a:pPr marL="256032" indent="-256032"/>
            <a:r>
              <a:rPr lang="en-US" altLang="en-US" sz="1800" dirty="0">
                <a:solidFill>
                  <a:schemeClr val="tx1"/>
                </a:solidFill>
                <a:latin typeface="+mn-lt"/>
              </a:rPr>
              <a:t>Too many choices </a:t>
            </a:r>
            <a:r>
              <a:rPr lang="en-US" altLang="en-US" sz="1800" dirty="0">
                <a:solidFill>
                  <a:schemeClr val="tx1"/>
                </a:solidFill>
                <a:latin typeface="Arial" panose="020B0604020202020204" pitchFamily="34" charset="0"/>
                <a:cs typeface="Arial" panose="020B0604020202020204" pitchFamily="34" charset="0"/>
                <a:sym typeface="Wingdings" panose="05000000000000000000" pitchFamily="2" charset="2"/>
              </a:rPr>
              <a:t>→</a:t>
            </a:r>
            <a:r>
              <a:rPr lang="en-US" altLang="en-US" sz="1800" dirty="0">
                <a:solidFill>
                  <a:schemeClr val="tx1"/>
                </a:solidFill>
                <a:latin typeface="+mn-lt"/>
                <a:sym typeface="Wingdings" panose="05000000000000000000" pitchFamily="2" charset="2"/>
              </a:rPr>
              <a:t> a</a:t>
            </a:r>
            <a:r>
              <a:rPr lang="en-US" altLang="en-US" sz="1800" dirty="0">
                <a:solidFill>
                  <a:schemeClr val="tx1"/>
                </a:solidFill>
                <a:latin typeface="+mn-lt"/>
              </a:rPr>
              <a:t> confusing and less usable web site</a:t>
            </a:r>
          </a:p>
          <a:p>
            <a:pPr marL="256032" indent="-256032"/>
            <a:r>
              <a:rPr lang="en-US" altLang="en-US" sz="1800" dirty="0">
                <a:solidFill>
                  <a:schemeClr val="tx1"/>
                </a:solidFill>
                <a:latin typeface="+mn-lt"/>
              </a:rPr>
              <a:t>Information Chunking</a:t>
            </a:r>
          </a:p>
          <a:p>
            <a:pPr marL="740664" lvl="1"/>
            <a:r>
              <a:rPr lang="en-US" altLang="en-US" sz="1800" dirty="0">
                <a:solidFill>
                  <a:schemeClr val="tx1"/>
                </a:solidFill>
                <a:latin typeface="+mn-lt"/>
              </a:rPr>
              <a:t>Research by Nelson Cowan: adults typically can keep about four items or chunks of items in short-term memory (</a:t>
            </a:r>
            <a:r>
              <a:rPr lang="en-US" altLang="en-US" sz="1800" dirty="0">
                <a:solidFill>
                  <a:schemeClr val="tx1"/>
                </a:solidFill>
                <a:latin typeface="+mn-lt"/>
                <a:hlinkClick r:id="rId3"/>
              </a:rPr>
              <a:t>http://</a:t>
            </a:r>
            <a:r>
              <a:rPr lang="en-US" altLang="en-US" sz="1800" dirty="0">
                <a:solidFill>
                  <a:schemeClr val="tx1"/>
                </a:solidFill>
                <a:latin typeface="+mn-lt"/>
                <a:hlinkClick r:id="rId3" tooltip="http://www.ncbi.nlm.nih.gov/pmc/articles/PMC2864034/"/>
              </a:rPr>
              <a:t>www.ncbi.nlm.nih.gov/pmc/articles/PMC2864034</a:t>
            </a:r>
            <a:r>
              <a:rPr lang="en-US" altLang="en-US" sz="1800" dirty="0">
                <a:solidFill>
                  <a:schemeClr val="tx1"/>
                </a:solidFill>
                <a:latin typeface="+mn-lt"/>
                <a:hlinkClick r:id="rId3"/>
              </a:rPr>
              <a:t>/</a:t>
            </a:r>
            <a:r>
              <a:rPr lang="en-US" altLang="en-US" sz="1800" dirty="0">
                <a:solidFill>
                  <a:schemeClr val="tx1"/>
                </a:solidFill>
                <a:latin typeface="+mn-lt"/>
              </a:rPr>
              <a:t>)</a:t>
            </a:r>
          </a:p>
          <a:p>
            <a:pPr marL="256032" indent="-256032"/>
            <a:r>
              <a:rPr lang="en-US" altLang="en-US" sz="1800" dirty="0">
                <a:solidFill>
                  <a:schemeClr val="tx1"/>
                </a:solidFill>
                <a:latin typeface="+mn-lt"/>
              </a:rPr>
              <a:t>Be aware of the number of major navigation links</a:t>
            </a:r>
          </a:p>
          <a:p>
            <a:pPr marL="256032" indent="-256032"/>
            <a:r>
              <a:rPr lang="en-US" altLang="en-US" sz="1800" dirty="0">
                <a:solidFill>
                  <a:schemeClr val="tx1"/>
                </a:solidFill>
                <a:latin typeface="+mn-lt"/>
              </a:rPr>
              <a:t>Try group navigation links visually into groups with no more than about four links.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Hierarchical &amp; Deep</a:t>
            </a:r>
          </a:p>
        </p:txBody>
      </p:sp>
      <p:sp>
        <p:nvSpPr>
          <p:cNvPr id="3" name="Text Placeholder 2"/>
          <p:cNvSpPr>
            <a:spLocks noGrp="1"/>
          </p:cNvSpPr>
          <p:nvPr>
            <p:ph type="body" idx="1"/>
          </p:nvPr>
        </p:nvSpPr>
        <p:spPr>
          <a:xfrm>
            <a:off x="457200" y="1600200"/>
            <a:ext cx="5495026" cy="4478119"/>
          </a:xfrm>
        </p:spPr>
        <p:txBody>
          <a:bodyPr wrap="square">
            <a:spAutoFit/>
          </a:bodyPr>
          <a:lstStyle/>
          <a:p>
            <a:pPr marL="255651" indent="-255651" eaLnBrk="1" hangingPunct="1">
              <a:buFont typeface="Arial" panose="020B0604020202020204" pitchFamily="34" charset="0"/>
              <a:buChar char="•"/>
              <a:defRPr/>
            </a:pPr>
            <a:r>
              <a:rPr lang="en-US" altLang="en-US" sz="2400" kern="1200" dirty="0">
                <a:solidFill>
                  <a:srgbClr val="000000"/>
                </a:solidFill>
                <a:latin typeface="Arial (Body)"/>
                <a:ea typeface="+mn-ea"/>
                <a:cs typeface="+mn-cs"/>
              </a:rPr>
              <a:t>Be careful that the organization is not too deep.</a:t>
            </a:r>
            <a:endParaRPr lang="en-US" altLang="en-US" sz="2400" b="1" kern="1200" dirty="0">
              <a:solidFill>
                <a:srgbClr val="000000"/>
              </a:solidFill>
              <a:latin typeface="Arial (Body)"/>
              <a:ea typeface="+mn-ea"/>
              <a:cs typeface="+mn-cs"/>
            </a:endParaRPr>
          </a:p>
          <a:p>
            <a:pPr marL="741553" lvl="1" indent="-284353" eaLnBrk="1" hangingPunct="1">
              <a:buFont typeface="Arial" panose="020B0604020202020204" pitchFamily="34" charset="0"/>
              <a:buChar char="–"/>
              <a:defRPr/>
            </a:pPr>
            <a:r>
              <a:rPr lang="en-US" altLang="en-US" sz="2400" kern="1200" dirty="0">
                <a:solidFill>
                  <a:schemeClr val="tx1"/>
                </a:solidFill>
                <a:latin typeface="Arial (Body)"/>
                <a:ea typeface="+mn-ea"/>
                <a:cs typeface="+mn-cs"/>
              </a:rPr>
              <a:t>This results in many “clicks” needed to drill down to the needed page.</a:t>
            </a:r>
          </a:p>
          <a:p>
            <a:pPr marL="741553" lvl="1" indent="-284353" eaLnBrk="1" hangingPunct="1">
              <a:buFont typeface="Arial" panose="020B0604020202020204" pitchFamily="34" charset="0"/>
              <a:buChar char="–"/>
              <a:defRPr/>
            </a:pPr>
            <a:r>
              <a:rPr lang="en-US" altLang="en-US" sz="2400" kern="1200" dirty="0">
                <a:solidFill>
                  <a:schemeClr val="tx1"/>
                </a:solidFill>
                <a:latin typeface="Arial (Body)"/>
                <a:ea typeface="+mn-ea"/>
                <a:cs typeface="+mn-cs"/>
              </a:rPr>
              <a:t>User Interface “Three Click Rule”</a:t>
            </a:r>
          </a:p>
          <a:p>
            <a:pPr lvl="2" eaLnBrk="1" hangingPunct="1">
              <a:buFontTx/>
              <a:buChar char="▪"/>
              <a:defRPr/>
            </a:pPr>
            <a:r>
              <a:rPr lang="en-US" altLang="en-US" sz="2400" kern="1200" dirty="0">
                <a:solidFill>
                  <a:schemeClr val="tx1"/>
                </a:solidFill>
                <a:latin typeface="Arial (Body)"/>
                <a:ea typeface="+mn-ea"/>
                <a:cs typeface="Times New Roman" panose="02020603050405020304" pitchFamily="18" charset="0"/>
              </a:rPr>
              <a:t>A web page visitor should be able to get from any page on your site to any other page on your site with a maximum of three hyperlinks</a:t>
            </a:r>
            <a:endParaRPr lang="en-US" altLang="en-US" sz="2400" kern="1200" dirty="0">
              <a:solidFill>
                <a:schemeClr val="tx1"/>
              </a:solidFill>
              <a:latin typeface="Arial (Body)"/>
              <a:ea typeface="+mn-ea"/>
              <a:cs typeface="+mn-cs"/>
            </a:endParaRPr>
          </a:p>
        </p:txBody>
      </p:sp>
      <p:pic>
        <p:nvPicPr>
          <p:cNvPr id="26628" name="Picture 2" descr="A seven level deep hierarchy diagram depicting the organization of a website.&#10;From the top level rectangle with the caption Home, a line descends from the bottom of the rectangle, splitting into four additional lines to the tops of four rectangles on the second level. A line descends from the bottom of the one of the rectangles to the top of a single rectangle at the third level. A line descends from the bottom of this third level rectangle, splitting into additional lines to the tops of two rectangles at the fourth level. A single line descends from one of the of the fourth level rectangles to the top of a single rectangle at the fifth level. Another of the second level rectangles has a line that descends from it splitting into 2 additional lines to the tops of two rectangles on the third level. A line descends from the bottom of one of these rectangles to the top of a single rectangle on the fourth level. From the bottom of this fourth level a line descends, splitting into two additional lines to the tops of two rectangles on the fifth level. A line descends from the bottom of one of these rectangles to the top of a single rectangle on the sixth level. From the bottom of this sixth level a line descends, splitting into four additional lines to the tops of four rectangles on the seventh level.&#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4055" y="1876245"/>
            <a:ext cx="2405777" cy="4340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Linear Organization</a:t>
            </a:r>
          </a:p>
        </p:txBody>
      </p:sp>
      <p:pic>
        <p:nvPicPr>
          <p:cNvPr id="27652" name="Picture 2" descr="A diagram from left to right depicting the linear organization of a website.&#10;The leftmost rectangle has the caption, Home Page. An arrow points from the right side of this rectangle to the left side of a rectangle that has the caption, Lesson 1. An arrow points from the right side of this rectangle to the left side of a rectangle that has the caption, Lesson 2. An arrow points from the right side of this rectangle to the left side of a rectangle that has the caption, Lesson 3. Finally, an arrow points from the right side of this rectangle to the left side of a rectangle that has the caption, Summary.&#10;"/>
          <p:cNvPicPr>
            <a:picLocks noChangeAspect="1" noChangeArrowheads="1"/>
          </p:cNvPicPr>
          <p:nvPr/>
        </p:nvPicPr>
        <p:blipFill rotWithShape="1">
          <a:blip r:embed="rId3">
            <a:extLst>
              <a:ext uri="{28A0092B-C50C-407E-A947-70E740481C1C}">
                <a14:useLocalDpi xmlns:a14="http://schemas.microsoft.com/office/drawing/2010/main" val="0"/>
              </a:ext>
            </a:extLst>
          </a:blip>
          <a:srcRect l="1377" t="11088" r="2351" b="10874"/>
          <a:stretch/>
        </p:blipFill>
        <p:spPr bwMode="auto">
          <a:xfrm>
            <a:off x="573205" y="1928675"/>
            <a:ext cx="7997589" cy="83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idx="1"/>
          </p:nvPr>
        </p:nvSpPr>
        <p:spPr>
          <a:xfrm>
            <a:off x="457200" y="3265100"/>
            <a:ext cx="7564582" cy="1484992"/>
          </a:xfrm>
        </p:spPr>
        <p:txBody>
          <a:bodyPr wrap="square">
            <a:spAutoFit/>
          </a:bodyPr>
          <a:lstStyle/>
          <a:p>
            <a:pPr marL="0" indent="0" eaLnBrk="1" hangingPunct="1">
              <a:buNone/>
              <a:defRPr/>
            </a:pPr>
            <a:r>
              <a:rPr lang="en-US" altLang="en-US" sz="2400" kern="1200" dirty="0">
                <a:solidFill>
                  <a:srgbClr val="000000"/>
                </a:solidFill>
                <a:latin typeface="Arial (Body)"/>
                <a:ea typeface="+mn-ea"/>
                <a:cs typeface="Times New Roman" panose="02020603050405020304" pitchFamily="18" charset="0"/>
              </a:rPr>
              <a:t>A series of pages that provide a tutorial, tour, or presentation.</a:t>
            </a:r>
          </a:p>
          <a:p>
            <a:pPr marL="0" indent="0" eaLnBrk="1" hangingPunct="1">
              <a:buNone/>
              <a:defRPr/>
            </a:pPr>
            <a:r>
              <a:rPr lang="en-US" altLang="en-US" sz="2400" kern="1200" dirty="0">
                <a:solidFill>
                  <a:srgbClr val="000000"/>
                </a:solidFill>
                <a:latin typeface="Arial (Body)"/>
                <a:ea typeface="+mn-ea"/>
                <a:cs typeface="Times New Roman" panose="02020603050405020304" pitchFamily="18" charset="0"/>
              </a:rPr>
              <a:t>Sequential viewing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Random Organization</a:t>
            </a:r>
          </a:p>
        </p:txBody>
      </p:sp>
      <p:sp>
        <p:nvSpPr>
          <p:cNvPr id="3" name="Text Placeholder 2"/>
          <p:cNvSpPr>
            <a:spLocks noGrp="1"/>
          </p:cNvSpPr>
          <p:nvPr>
            <p:ph type="body" idx="1"/>
          </p:nvPr>
        </p:nvSpPr>
        <p:spPr>
          <a:xfrm>
            <a:off x="457200" y="1600200"/>
            <a:ext cx="8229600" cy="2239044"/>
          </a:xfrm>
        </p:spPr>
        <p:txBody>
          <a:bodyPr wrap="square">
            <a:spAutoFit/>
          </a:bodyPr>
          <a:lstStyle/>
          <a:p>
            <a:pPr eaLnBrk="1" hangingPunct="1">
              <a:defRPr/>
            </a:pPr>
            <a:r>
              <a:rPr lang="en-US" altLang="en-US" sz="2400" kern="1200" dirty="0">
                <a:solidFill>
                  <a:srgbClr val="000000"/>
                </a:solidFill>
                <a:latin typeface="Arial (Body)"/>
                <a:ea typeface="+mn-ea"/>
                <a:cs typeface="Times New Roman" panose="02020603050405020304" pitchFamily="18" charset="0"/>
              </a:rPr>
              <a:t>Sometimes called “Web” Organization</a:t>
            </a:r>
          </a:p>
          <a:p>
            <a:pPr eaLnBrk="1" hangingPunct="1">
              <a:defRPr/>
            </a:pPr>
            <a:r>
              <a:rPr lang="en-US" altLang="en-US" sz="2400" kern="1200" dirty="0">
                <a:solidFill>
                  <a:srgbClr val="000000"/>
                </a:solidFill>
                <a:latin typeface="Arial (Body)"/>
                <a:ea typeface="+mn-ea"/>
                <a:cs typeface="Times New Roman" panose="02020603050405020304" pitchFamily="18" charset="0"/>
              </a:rPr>
              <a:t>Usually there is no clear path through the site</a:t>
            </a:r>
          </a:p>
          <a:p>
            <a:pPr eaLnBrk="1" hangingPunct="1">
              <a:defRPr/>
            </a:pPr>
            <a:r>
              <a:rPr lang="en-US" altLang="en-US" sz="2400" kern="1200" dirty="0">
                <a:solidFill>
                  <a:srgbClr val="000000"/>
                </a:solidFill>
                <a:latin typeface="Arial (Body)"/>
                <a:ea typeface="+mn-ea"/>
                <a:cs typeface="Times New Roman" panose="02020603050405020304" pitchFamily="18" charset="0"/>
              </a:rPr>
              <a:t>May be used with artistic or concept sites</a:t>
            </a:r>
          </a:p>
          <a:p>
            <a:pPr eaLnBrk="1" hangingPunct="1">
              <a:defRPr/>
            </a:pPr>
            <a:r>
              <a:rPr lang="en-US" altLang="en-US" sz="2400" kern="1200" dirty="0">
                <a:solidFill>
                  <a:srgbClr val="000000"/>
                </a:solidFill>
                <a:latin typeface="Arial (Body)"/>
                <a:ea typeface="+mn-ea"/>
                <a:cs typeface="Times New Roman" panose="02020603050405020304" pitchFamily="18" charset="0"/>
              </a:rPr>
              <a:t>Not typically used for commercial sites</a:t>
            </a:r>
          </a:p>
        </p:txBody>
      </p:sp>
      <p:pic>
        <p:nvPicPr>
          <p:cNvPr id="6" name="Picture 5" descr="A multi level diagram depicting the random organization of a website. Random organization offers no clear path through the site, and there is often no clear home page and no discernable structur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1833" y="3917424"/>
            <a:ext cx="3000334" cy="2323788"/>
          </a:xfrm>
          <a:prstGeom prst="rect">
            <a:avLst/>
          </a:prstGeom>
        </p:spPr>
      </p:pic>
    </p:spTree>
  </p:cSld>
  <p:clrMapOvr>
    <a:masterClrMapping/>
  </p:clrMapOvr>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8933</TotalTime>
  <Words>2840</Words>
  <Application>Microsoft Office PowerPoint</Application>
  <PresentationFormat>On-screen Show (4:3)</PresentationFormat>
  <Paragraphs>351</Paragraphs>
  <Slides>49</Slides>
  <Notes>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49</vt:i4>
      </vt:variant>
    </vt:vector>
  </HeadingPairs>
  <TitlesOfParts>
    <vt:vector size="58" baseType="lpstr">
      <vt:lpstr>Arial</vt:lpstr>
      <vt:lpstr>Arial (Body)</vt:lpstr>
      <vt:lpstr>Calibri</vt:lpstr>
      <vt:lpstr>Noto Sans Symbols</vt:lpstr>
      <vt:lpstr>Times New Roman</vt:lpstr>
      <vt:lpstr>Verdana</vt:lpstr>
      <vt:lpstr>Wingdings</vt:lpstr>
      <vt:lpstr>508 Lecture</vt:lpstr>
      <vt:lpstr>1_508 Lecture</vt:lpstr>
      <vt:lpstr>Web Development &amp; Design Foundations with H T M L 5</vt:lpstr>
      <vt:lpstr>Learning Objectives</vt:lpstr>
      <vt:lpstr>Overall Design Is Related to the Site Purpose</vt:lpstr>
      <vt:lpstr>Website Organization</vt:lpstr>
      <vt:lpstr>Hierarchical Organization</vt:lpstr>
      <vt:lpstr>Hierarchical &amp; Shallow</vt:lpstr>
      <vt:lpstr>Hierarchical &amp; Deep</vt:lpstr>
      <vt:lpstr>Linear Organization</vt:lpstr>
      <vt:lpstr>Random Organization</vt:lpstr>
      <vt:lpstr>Design Principles</vt:lpstr>
      <vt:lpstr>Design to Provide for Accessibility</vt:lpstr>
      <vt:lpstr>Design for Accessibility</vt:lpstr>
      <vt:lpstr>Writing for the Web</vt:lpstr>
      <vt:lpstr>Design “Easy to Read” Text</vt:lpstr>
      <vt:lpstr>More Text Design Considerations</vt:lpstr>
      <vt:lpstr>Color Theory</vt:lpstr>
      <vt:lpstr>Color Schemes Based on the Color Wheel (1 of 2)</vt:lpstr>
      <vt:lpstr>Color Schemes Based on the Color Wheel (2 of 2)</vt:lpstr>
      <vt:lpstr>Implementing a Color Scheme</vt:lpstr>
      <vt:lpstr>Verify Sufficient Contrast</vt:lpstr>
      <vt:lpstr>Color Scheme Resources</vt:lpstr>
      <vt:lpstr>Color &amp; Target Audience</vt:lpstr>
      <vt:lpstr>Checkpoint 5.1</vt:lpstr>
      <vt:lpstr>Use of Graphics &amp; Multimedia</vt:lpstr>
      <vt:lpstr>Graphic Design Best Practices (1 of 3)</vt:lpstr>
      <vt:lpstr>Graphic Design Best Practices (2 of 3)</vt:lpstr>
      <vt:lpstr>Graphic Design Best Practices (3 of 3)</vt:lpstr>
      <vt:lpstr>Web Page Design Load Time</vt:lpstr>
      <vt:lpstr>Web Page Design Browsers &amp; Screen Resolution</vt:lpstr>
      <vt:lpstr>Navigation Design</vt:lpstr>
      <vt:lpstr>Wireframe</vt:lpstr>
      <vt:lpstr>Web Page Design Page Layout (1 of 3)</vt:lpstr>
      <vt:lpstr>Web Page Design Page Layout (2 of 3)</vt:lpstr>
      <vt:lpstr>Web Page Design Page Layout (3 of 3)</vt:lpstr>
      <vt:lpstr>Page Layout Design Techniques (1 of 2)</vt:lpstr>
      <vt:lpstr>Page Layout Design Techniques (2 of 2)</vt:lpstr>
      <vt:lpstr>Design for the Mobile Web</vt:lpstr>
      <vt:lpstr>Mobile Design Quick Checklist</vt:lpstr>
      <vt:lpstr>Responsive Web Design</vt:lpstr>
      <vt:lpstr>Web Design Best Practices Checklist</vt:lpstr>
      <vt:lpstr>Checkpoint 5.2</vt:lpstr>
      <vt:lpstr>Table 5.1 Web Design Best Practices Checklist Note (1 of 7)</vt:lpstr>
      <vt:lpstr>Table 5.1 Web Design Best Practices Checklist Note (2 of 7)</vt:lpstr>
      <vt:lpstr>Table 5.1 Web Design Best Practices Checklist Note (3 of 7)</vt:lpstr>
      <vt:lpstr>Table 5.1 Web Design Best Practices Checklist Note (4 of 7)</vt:lpstr>
      <vt:lpstr>Table 5.1 Web Design Best Practices Checklist Note (5 of 7)</vt:lpstr>
      <vt:lpstr>Table 5.1 Web Design Best Practices Checklist Note (6 of 7)</vt:lpstr>
      <vt:lpstr>Table 5.1 Web Design Best Practices Checklist Note (7 of 7)</vt:lpstr>
      <vt:lpstr>Summary</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Development and Design Foundations with H T M L 5, Ninth Edition</dc:title>
  <dc:subject>Computer Science</dc:subject>
  <dc:creator>Felke-Morris</dc:creator>
  <cp:keywords>Web Development and Design Foundations</cp:keywords>
  <cp:lastModifiedBy>sl</cp:lastModifiedBy>
  <cp:revision>1204</cp:revision>
  <dcterms:modified xsi:type="dcterms:W3CDTF">2018-06-12T18:09:43Z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